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147479000" r:id="rId15"/>
    <p:sldId id="270" r:id="rId16"/>
    <p:sldId id="271" r:id="rId17"/>
    <p:sldId id="272" r:id="rId18"/>
    <p:sldId id="2147479001" r:id="rId19"/>
  </p:sldIdLst>
  <p:sldSz cx="18288000" cy="10287000"/>
  <p:notesSz cx="6858000" cy="9144000"/>
  <p:embeddedFontLst>
    <p:embeddedFont>
      <p:font typeface="Arial" panose="020B0604020202020204" pitchFamily="34" charset="0"/>
      <p:regular r:id="rId20"/>
    </p:embeddedFont>
    <p:embeddedFont>
      <p:font typeface="Arial Bold" panose="020B0704020202020204" pitchFamily="34" charset="0"/>
      <p:regular r:id="rId21"/>
      <p:bold r:id="rId22"/>
    </p:embeddedFont>
    <p:embeddedFont>
      <p:font typeface="Arial Bold Italics" panose="020B0604020202020204" charset="0"/>
      <p:regular r:id="rId23"/>
    </p:embeddedFont>
    <p:embeddedFont>
      <p:font typeface="Arial Italics" panose="020B0604020202020204" charset="0"/>
      <p:regular r:id="rId24"/>
    </p:embeddedFont>
    <p:embeddedFont>
      <p:font typeface="Arimo" panose="020B0604020202020204" charset="0"/>
      <p:regular r:id="rId25"/>
    </p:embeddedFont>
    <p:embeddedFont>
      <p:font typeface="Arimo Bold" panose="020B0604020202020204" charset="0"/>
      <p:regular r:id="rId26"/>
    </p:embeddedFont>
    <p:embeddedFont>
      <p:font typeface="Arimo Italics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DejaVu Sans Bold" panose="020B0604020202020204" charset="0"/>
      <p:regular r:id="rId32"/>
    </p:embeddedFont>
    <p:embeddedFont>
      <p:font typeface="IBM Plex Sans" panose="020B0503050203000203" pitchFamily="34" charset="0"/>
      <p:regular r:id="rId33"/>
      <p:bold r:id="rId34"/>
      <p:italic r:id="rId35"/>
      <p:boldItalic r:id="rId36"/>
    </p:embeddedFont>
    <p:embeddedFont>
      <p:font typeface="IBM Plex Sans Bold" panose="020B0803050203000203" charset="0"/>
      <p:regular r:id="rId37"/>
      <p:bold r:id="rId38"/>
    </p:embeddedFont>
    <p:embeddedFont>
      <p:font typeface="IBM Plex Sans Bold Italics" panose="020B0604020202020204" charset="0"/>
      <p:regular r:id="rId39"/>
    </p:embeddedFont>
    <p:embeddedFont>
      <p:font typeface="TT Rounds Condensed" panose="020B0604020202020204" charset="0"/>
      <p:regular r:id="rId40"/>
    </p:embeddedFont>
    <p:embeddedFont>
      <p:font typeface="TT Rounds Condensed Bold Italics" panose="020B0604020202020204" charset="0"/>
      <p:regular r:id="rId41"/>
    </p:embeddedFont>
    <p:embeddedFont>
      <p:font typeface="TT Rounds Condensed Italics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33AC43-14A6-4025-903E-2A269606795C}" v="12" dt="2024-04-15T05:22:24.6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8" d="100"/>
          <a:sy n="28" d="100"/>
        </p:scale>
        <p:origin x="1376" y="4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ableStyles" Target="tableStyle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7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41798" y="2198877"/>
            <a:ext cx="10004403" cy="5889246"/>
          </a:xfrm>
          <a:custGeom>
            <a:avLst/>
            <a:gdLst/>
            <a:ahLst/>
            <a:cxnLst/>
            <a:rect l="l" t="t" r="r" b="b"/>
            <a:pathLst>
              <a:path w="10004403" h="5889246">
                <a:moveTo>
                  <a:pt x="0" y="0"/>
                </a:moveTo>
                <a:lnTo>
                  <a:pt x="10004403" y="0"/>
                </a:lnTo>
                <a:lnTo>
                  <a:pt x="10004403" y="5889246"/>
                </a:lnTo>
                <a:lnTo>
                  <a:pt x="0" y="5889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753851" y="8960406"/>
            <a:ext cx="374095" cy="374094"/>
            <a:chOff x="0" y="0"/>
            <a:chExt cx="498793" cy="4987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856" cy="498729"/>
            </a:xfrm>
            <a:custGeom>
              <a:avLst/>
              <a:gdLst/>
              <a:ahLst/>
              <a:cxnLst/>
              <a:rect l="l" t="t" r="r" b="b"/>
              <a:pathLst>
                <a:path w="498856" h="498729">
                  <a:moveTo>
                    <a:pt x="0" y="0"/>
                  </a:moveTo>
                  <a:lnTo>
                    <a:pt x="498856" y="0"/>
                  </a:lnTo>
                  <a:lnTo>
                    <a:pt x="498856" y="498729"/>
                  </a:lnTo>
                  <a:lnTo>
                    <a:pt x="0" y="498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12" b="-12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3277725" y="8982052"/>
            <a:ext cx="3981575" cy="305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FEFFFF"/>
                </a:solidFill>
                <a:latin typeface="IBM Plex Sans"/>
              </a:rPr>
              <a:t>Automatic video captions available.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1127332"/>
            <a:ext cx="423543" cy="431386"/>
            <a:chOff x="0" y="0"/>
            <a:chExt cx="564724" cy="5751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4769" cy="575183"/>
            </a:xfrm>
            <a:custGeom>
              <a:avLst/>
              <a:gdLst/>
              <a:ahLst/>
              <a:cxnLst/>
              <a:rect l="l" t="t" r="r" b="b"/>
              <a:pathLst>
                <a:path w="564769" h="575183">
                  <a:moveTo>
                    <a:pt x="0" y="0"/>
                  </a:moveTo>
                  <a:lnTo>
                    <a:pt x="564769" y="0"/>
                  </a:lnTo>
                  <a:lnTo>
                    <a:pt x="564769" y="575183"/>
                  </a:lnTo>
                  <a:lnTo>
                    <a:pt x="0" y="575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25" r="-91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855796" y="1169219"/>
            <a:ext cx="2689779" cy="330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IBM Plex Sans"/>
              </a:rPr>
              <a:t>Company Name</a:t>
            </a:r>
          </a:p>
        </p:txBody>
      </p:sp>
      <p:grpSp>
        <p:nvGrpSpPr>
          <p:cNvPr id="9" name="Group 9"/>
          <p:cNvGrpSpPr/>
          <p:nvPr/>
        </p:nvGrpSpPr>
        <p:grpSpPr>
          <a:xfrm rot="2151761">
            <a:off x="10912533" y="-4157532"/>
            <a:ext cx="10454404" cy="7622211"/>
            <a:chOff x="0" y="0"/>
            <a:chExt cx="13939205" cy="101629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39265" cy="10162921"/>
            </a:xfrm>
            <a:custGeom>
              <a:avLst/>
              <a:gdLst/>
              <a:ahLst/>
              <a:cxnLst/>
              <a:rect l="l" t="t" r="r" b="b"/>
              <a:pathLst>
                <a:path w="13939265" h="10162921">
                  <a:moveTo>
                    <a:pt x="0" y="0"/>
                  </a:moveTo>
                  <a:lnTo>
                    <a:pt x="13939265" y="0"/>
                  </a:lnTo>
                  <a:lnTo>
                    <a:pt x="13939265" y="10162921"/>
                  </a:lnTo>
                  <a:lnTo>
                    <a:pt x="0" y="10162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6" r="-16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2700000">
            <a:off x="-3778847" y="6712178"/>
            <a:ext cx="11422613" cy="8328123"/>
            <a:chOff x="0" y="0"/>
            <a:chExt cx="15230151" cy="111041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30094" cy="11104118"/>
            </a:xfrm>
            <a:custGeom>
              <a:avLst/>
              <a:gdLst/>
              <a:ahLst/>
              <a:cxnLst/>
              <a:rect l="l" t="t" r="r" b="b"/>
              <a:pathLst>
                <a:path w="15230094" h="11104118">
                  <a:moveTo>
                    <a:pt x="0" y="0"/>
                  </a:moveTo>
                  <a:lnTo>
                    <a:pt x="15230094" y="0"/>
                  </a:lnTo>
                  <a:lnTo>
                    <a:pt x="15230094" y="11104118"/>
                  </a:lnTo>
                  <a:lnTo>
                    <a:pt x="0" y="1110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6" r="-36"/>
              </a:stretch>
            </a:blipFill>
          </p:spPr>
        </p:sp>
      </p:grpSp>
      <p:sp>
        <p:nvSpPr>
          <p:cNvPr id="13" name="Freeform 13" descr="Boozeless Non Alcoholic Drink Wording ..."/>
          <p:cNvSpPr/>
          <p:nvPr/>
        </p:nvSpPr>
        <p:spPr>
          <a:xfrm>
            <a:off x="381000" y="711721"/>
            <a:ext cx="3810000" cy="1459979"/>
          </a:xfrm>
          <a:custGeom>
            <a:avLst/>
            <a:gdLst/>
            <a:ahLst/>
            <a:cxnLst/>
            <a:rect l="l" t="t" r="r" b="b"/>
            <a:pathLst>
              <a:path w="3810000" h="1459979">
                <a:moveTo>
                  <a:pt x="0" y="0"/>
                </a:moveTo>
                <a:lnTo>
                  <a:pt x="3810000" y="0"/>
                </a:lnTo>
                <a:lnTo>
                  <a:pt x="3810000" y="1459979"/>
                </a:lnTo>
                <a:lnTo>
                  <a:pt x="0" y="14599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204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212790" y="1890533"/>
            <a:ext cx="1954205" cy="281167"/>
            <a:chOff x="0" y="0"/>
            <a:chExt cx="2605607" cy="37488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05659" cy="374904"/>
            </a:xfrm>
            <a:custGeom>
              <a:avLst/>
              <a:gdLst/>
              <a:ahLst/>
              <a:cxnLst/>
              <a:rect l="l" t="t" r="r" b="b"/>
              <a:pathLst>
                <a:path w="2605659" h="374904">
                  <a:moveTo>
                    <a:pt x="0" y="0"/>
                  </a:moveTo>
                  <a:lnTo>
                    <a:pt x="2605659" y="0"/>
                  </a:lnTo>
                  <a:lnTo>
                    <a:pt x="2605659" y="374904"/>
                  </a:lnTo>
                  <a:lnTo>
                    <a:pt x="0" y="3749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33350"/>
              <a:ext cx="2605607" cy="241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33"/>
                </a:lnSpc>
              </a:pPr>
              <a:r>
                <a:rPr lang="en-US" sz="2400">
                  <a:solidFill>
                    <a:srgbClr val="FF6600"/>
                  </a:solidFill>
                  <a:latin typeface="Arimo Bold"/>
                </a:rPr>
                <a:t>In Singapore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582400" y="8724900"/>
            <a:ext cx="6705600" cy="778008"/>
            <a:chOff x="0" y="0"/>
            <a:chExt cx="8940800" cy="10373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940800" cy="1037336"/>
            </a:xfrm>
            <a:custGeom>
              <a:avLst/>
              <a:gdLst/>
              <a:ahLst/>
              <a:cxnLst/>
              <a:rect l="l" t="t" r="r" b="b"/>
              <a:pathLst>
                <a:path w="8940800" h="1037336">
                  <a:moveTo>
                    <a:pt x="0" y="0"/>
                  </a:moveTo>
                  <a:lnTo>
                    <a:pt x="8940800" y="0"/>
                  </a:lnTo>
                  <a:lnTo>
                    <a:pt x="8940800" y="1037336"/>
                  </a:lnTo>
                  <a:lnTo>
                    <a:pt x="0" y="103733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7700252" y="9502909"/>
            <a:ext cx="3882148" cy="791833"/>
            <a:chOff x="0" y="0"/>
            <a:chExt cx="5176197" cy="105577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176139" cy="1055751"/>
            </a:xfrm>
            <a:custGeom>
              <a:avLst/>
              <a:gdLst/>
              <a:ahLst/>
              <a:cxnLst/>
              <a:rect l="l" t="t" r="r" b="b"/>
              <a:pathLst>
                <a:path w="5176139" h="1055751">
                  <a:moveTo>
                    <a:pt x="0" y="0"/>
                  </a:moveTo>
                  <a:lnTo>
                    <a:pt x="5176139" y="0"/>
                  </a:lnTo>
                  <a:lnTo>
                    <a:pt x="5176139" y="1055751"/>
                  </a:lnTo>
                  <a:lnTo>
                    <a:pt x="0" y="10557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 descr="Boozeless Non Alcoholic Drink Wording ..."/>
          <p:cNvSpPr/>
          <p:nvPr/>
        </p:nvSpPr>
        <p:spPr>
          <a:xfrm>
            <a:off x="8534400" y="4838700"/>
            <a:ext cx="1193117" cy="457200"/>
          </a:xfrm>
          <a:custGeom>
            <a:avLst/>
            <a:gdLst/>
            <a:ahLst/>
            <a:cxnLst/>
            <a:rect l="l" t="t" r="r" b="b"/>
            <a:pathLst>
              <a:path w="1193117" h="457200">
                <a:moveTo>
                  <a:pt x="0" y="0"/>
                </a:moveTo>
                <a:lnTo>
                  <a:pt x="1193117" y="0"/>
                </a:lnTo>
                <a:lnTo>
                  <a:pt x="1193117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204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7815714" y="9663886"/>
            <a:ext cx="14238972" cy="45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FF6600"/>
                </a:solidFill>
                <a:latin typeface="Arimo Bold"/>
              </a:rPr>
              <a:t>| 15ᵗʰ APRIL 2024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91988" y="8742045"/>
            <a:ext cx="635267" cy="583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6600"/>
                </a:solidFill>
                <a:latin typeface="Arimo Bold"/>
              </a:rPr>
              <a:t>| </a:t>
            </a:r>
          </a:p>
        </p:txBody>
      </p:sp>
      <p:sp>
        <p:nvSpPr>
          <p:cNvPr id="24" name="TextBox 22">
            <a:extLst>
              <a:ext uri="{FF2B5EF4-FFF2-40B4-BE49-F238E27FC236}">
                <a16:creationId xmlns:a16="http://schemas.microsoft.com/office/drawing/2014/main" id="{888D0134-6CBB-6A15-07D3-607E3E49C0B8}"/>
              </a:ext>
            </a:extLst>
          </p:cNvPr>
          <p:cNvSpPr txBox="1"/>
          <p:nvPr/>
        </p:nvSpPr>
        <p:spPr>
          <a:xfrm>
            <a:off x="12753851" y="8898764"/>
            <a:ext cx="14238972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 dirty="0">
                <a:solidFill>
                  <a:srgbClr val="FF6600"/>
                </a:solidFill>
                <a:latin typeface="Arimo Bold"/>
              </a:rPr>
              <a:t>JYOTIT KAUSHAL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52475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>
            <a:off x="8492035" y="2279749"/>
            <a:ext cx="9222446" cy="5727501"/>
          </a:xfrm>
          <a:custGeom>
            <a:avLst/>
            <a:gdLst/>
            <a:ahLst/>
            <a:cxnLst/>
            <a:rect l="l" t="t" r="r" b="b"/>
            <a:pathLst>
              <a:path w="9222446" h="5727501">
                <a:moveTo>
                  <a:pt x="0" y="0"/>
                </a:moveTo>
                <a:lnTo>
                  <a:pt x="9222446" y="0"/>
                </a:lnTo>
                <a:lnTo>
                  <a:pt x="9222446" y="5727502"/>
                </a:lnTo>
                <a:lnTo>
                  <a:pt x="0" y="5727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3637" y="983943"/>
            <a:ext cx="6053771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 Bold"/>
              </a:rPr>
              <a:t>Price Point Distribution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032750"/>
            <a:ext cx="5243646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IBM Plex Sans"/>
              </a:rPr>
              <a:t>An analysis of the price point distribution across remaining identified restaurants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7994" y="8006080"/>
            <a:ext cx="5638263" cy="1252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0"/>
              </a:lnSpc>
            </a:pPr>
            <a:r>
              <a:rPr lang="en-US" sz="2500">
                <a:solidFill>
                  <a:srgbClr val="A23766"/>
                </a:solidFill>
                <a:latin typeface="IBM Plex Sans Bold"/>
              </a:rPr>
              <a:t>Price Brackets:</a:t>
            </a:r>
          </a:p>
          <a:p>
            <a:pPr>
              <a:lnSpc>
                <a:spcPts val="1690"/>
              </a:lnSpc>
            </a:pPr>
            <a:r>
              <a:rPr lang="en-US" sz="1300">
                <a:solidFill>
                  <a:srgbClr val="F24300"/>
                </a:solidFill>
                <a:latin typeface="IBM Plex Sans Bold"/>
              </a:rPr>
              <a:t>0$-10$/pax Inexpensive</a:t>
            </a:r>
          </a:p>
          <a:p>
            <a:pPr>
              <a:lnSpc>
                <a:spcPts val="1690"/>
              </a:lnSpc>
            </a:pPr>
            <a:r>
              <a:rPr lang="en-US" sz="1300">
                <a:solidFill>
                  <a:srgbClr val="F24300"/>
                </a:solidFill>
                <a:latin typeface="IBM Plex Sans Bold"/>
              </a:rPr>
              <a:t>10$-25$/pax Moderate</a:t>
            </a:r>
          </a:p>
          <a:p>
            <a:pPr>
              <a:lnSpc>
                <a:spcPts val="1690"/>
              </a:lnSpc>
            </a:pPr>
            <a:r>
              <a:rPr lang="en-US" sz="1300">
                <a:solidFill>
                  <a:srgbClr val="F24300"/>
                </a:solidFill>
                <a:latin typeface="IBM Plex Sans Bold"/>
              </a:rPr>
              <a:t>25$-50$/pax Expensive</a:t>
            </a:r>
          </a:p>
          <a:p>
            <a:pPr>
              <a:lnSpc>
                <a:spcPts val="1690"/>
              </a:lnSpc>
            </a:pPr>
            <a:r>
              <a:rPr lang="en-US" sz="1300">
                <a:solidFill>
                  <a:srgbClr val="F24300"/>
                </a:solidFill>
                <a:latin typeface="IBM Plex Sans Bold"/>
              </a:rPr>
              <a:t>50$+/pax Very Expensive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00351" y="1440098"/>
            <a:ext cx="3950240" cy="2276553"/>
            <a:chOff x="0" y="0"/>
            <a:chExt cx="5266987" cy="3035404"/>
          </a:xfrm>
        </p:grpSpPr>
        <p:sp>
          <p:nvSpPr>
            <p:cNvPr id="3" name="Freeform 3"/>
            <p:cNvSpPr/>
            <p:nvPr/>
          </p:nvSpPr>
          <p:spPr>
            <a:xfrm>
              <a:off x="127" y="0"/>
              <a:ext cx="5266690" cy="3035427"/>
            </a:xfrm>
            <a:custGeom>
              <a:avLst/>
              <a:gdLst/>
              <a:ahLst/>
              <a:cxnLst/>
              <a:rect l="l" t="t" r="r" b="b"/>
              <a:pathLst>
                <a:path w="5266690" h="3035427">
                  <a:moveTo>
                    <a:pt x="526288" y="3035427"/>
                  </a:moveTo>
                  <a:cubicBezTo>
                    <a:pt x="374142" y="3035427"/>
                    <a:pt x="250444" y="2912872"/>
                    <a:pt x="250444" y="2761361"/>
                  </a:cubicBezTo>
                  <a:lnTo>
                    <a:pt x="250444" y="1766443"/>
                  </a:lnTo>
                  <a:lnTo>
                    <a:pt x="275844" y="1766443"/>
                  </a:lnTo>
                  <a:lnTo>
                    <a:pt x="250444" y="1766443"/>
                  </a:lnTo>
                  <a:cubicBezTo>
                    <a:pt x="250444" y="1643253"/>
                    <a:pt x="149860" y="1543177"/>
                    <a:pt x="25400" y="1543177"/>
                  </a:cubicBezTo>
                  <a:lnTo>
                    <a:pt x="25400" y="1517777"/>
                  </a:lnTo>
                  <a:lnTo>
                    <a:pt x="25400" y="1492377"/>
                  </a:lnTo>
                  <a:cubicBezTo>
                    <a:pt x="149860" y="1492377"/>
                    <a:pt x="250444" y="1392174"/>
                    <a:pt x="250444" y="1269111"/>
                  </a:cubicBezTo>
                  <a:lnTo>
                    <a:pt x="275844" y="1269111"/>
                  </a:lnTo>
                  <a:lnTo>
                    <a:pt x="250444" y="1269111"/>
                  </a:lnTo>
                  <a:lnTo>
                    <a:pt x="250444" y="274066"/>
                  </a:lnTo>
                  <a:lnTo>
                    <a:pt x="275844" y="274066"/>
                  </a:lnTo>
                  <a:lnTo>
                    <a:pt x="250444" y="274066"/>
                  </a:lnTo>
                  <a:cubicBezTo>
                    <a:pt x="250317" y="122555"/>
                    <a:pt x="374015" y="0"/>
                    <a:pt x="526288" y="0"/>
                  </a:cubicBezTo>
                  <a:lnTo>
                    <a:pt x="4740402" y="0"/>
                  </a:lnTo>
                  <a:lnTo>
                    <a:pt x="4740402" y="25400"/>
                  </a:lnTo>
                  <a:lnTo>
                    <a:pt x="4740402" y="0"/>
                  </a:lnTo>
                  <a:cubicBezTo>
                    <a:pt x="4892675" y="0"/>
                    <a:pt x="5016373" y="122555"/>
                    <a:pt x="5016373" y="274066"/>
                  </a:cubicBezTo>
                  <a:lnTo>
                    <a:pt x="5016373" y="1268984"/>
                  </a:lnTo>
                  <a:lnTo>
                    <a:pt x="4990973" y="1268984"/>
                  </a:lnTo>
                  <a:lnTo>
                    <a:pt x="5016373" y="1268984"/>
                  </a:lnTo>
                  <a:cubicBezTo>
                    <a:pt x="5016373" y="1392174"/>
                    <a:pt x="5116957" y="1492250"/>
                    <a:pt x="5241417" y="1492250"/>
                  </a:cubicBezTo>
                  <a:lnTo>
                    <a:pt x="5241417" y="1517650"/>
                  </a:lnTo>
                  <a:lnTo>
                    <a:pt x="5241417" y="1543050"/>
                  </a:lnTo>
                  <a:cubicBezTo>
                    <a:pt x="5116957" y="1543050"/>
                    <a:pt x="5016373" y="1643253"/>
                    <a:pt x="5016373" y="1766316"/>
                  </a:cubicBezTo>
                  <a:lnTo>
                    <a:pt x="4990973" y="1766316"/>
                  </a:lnTo>
                  <a:lnTo>
                    <a:pt x="5016373" y="1766316"/>
                  </a:lnTo>
                  <a:lnTo>
                    <a:pt x="5016373" y="2761234"/>
                  </a:lnTo>
                  <a:lnTo>
                    <a:pt x="4990973" y="2761234"/>
                  </a:lnTo>
                  <a:lnTo>
                    <a:pt x="5016373" y="2761234"/>
                  </a:lnTo>
                  <a:cubicBezTo>
                    <a:pt x="5016373" y="2912745"/>
                    <a:pt x="4892675" y="3035300"/>
                    <a:pt x="4740529" y="3035300"/>
                  </a:cubicBezTo>
                  <a:lnTo>
                    <a:pt x="4740529" y="3009900"/>
                  </a:lnTo>
                  <a:lnTo>
                    <a:pt x="4740529" y="3035300"/>
                  </a:lnTo>
                  <a:lnTo>
                    <a:pt x="526288" y="3035300"/>
                  </a:lnTo>
                  <a:lnTo>
                    <a:pt x="526288" y="3009900"/>
                  </a:lnTo>
                  <a:lnTo>
                    <a:pt x="526288" y="3035300"/>
                  </a:lnTo>
                  <a:moveTo>
                    <a:pt x="526288" y="2984500"/>
                  </a:moveTo>
                  <a:lnTo>
                    <a:pt x="4740402" y="2984500"/>
                  </a:lnTo>
                  <a:cubicBezTo>
                    <a:pt x="4864862" y="2984500"/>
                    <a:pt x="4965446" y="2884297"/>
                    <a:pt x="4965446" y="2761234"/>
                  </a:cubicBezTo>
                  <a:lnTo>
                    <a:pt x="4965446" y="1766443"/>
                  </a:lnTo>
                  <a:cubicBezTo>
                    <a:pt x="4965446" y="1614932"/>
                    <a:pt x="5089144" y="1492377"/>
                    <a:pt x="5241290" y="1492377"/>
                  </a:cubicBezTo>
                  <a:cubicBezTo>
                    <a:pt x="5255260" y="1492377"/>
                    <a:pt x="5266690" y="1503807"/>
                    <a:pt x="5266690" y="1517777"/>
                  </a:cubicBezTo>
                  <a:cubicBezTo>
                    <a:pt x="5266690" y="1531747"/>
                    <a:pt x="5255260" y="1543177"/>
                    <a:pt x="5241290" y="1543177"/>
                  </a:cubicBezTo>
                  <a:cubicBezTo>
                    <a:pt x="5089144" y="1543177"/>
                    <a:pt x="4965446" y="1420622"/>
                    <a:pt x="4965446" y="1269111"/>
                  </a:cubicBezTo>
                  <a:lnTo>
                    <a:pt x="4965446" y="274066"/>
                  </a:lnTo>
                  <a:lnTo>
                    <a:pt x="4990846" y="274066"/>
                  </a:lnTo>
                  <a:lnTo>
                    <a:pt x="4965446" y="274066"/>
                  </a:lnTo>
                  <a:cubicBezTo>
                    <a:pt x="4965573" y="151003"/>
                    <a:pt x="4864989" y="50800"/>
                    <a:pt x="4740402" y="50800"/>
                  </a:cubicBezTo>
                  <a:lnTo>
                    <a:pt x="526288" y="50800"/>
                  </a:lnTo>
                  <a:lnTo>
                    <a:pt x="526288" y="25400"/>
                  </a:lnTo>
                  <a:lnTo>
                    <a:pt x="526288" y="50800"/>
                  </a:lnTo>
                  <a:cubicBezTo>
                    <a:pt x="401828" y="50800"/>
                    <a:pt x="301244" y="151003"/>
                    <a:pt x="301244" y="274066"/>
                  </a:cubicBezTo>
                  <a:lnTo>
                    <a:pt x="301244" y="1268984"/>
                  </a:lnTo>
                  <a:cubicBezTo>
                    <a:pt x="301244" y="1420495"/>
                    <a:pt x="177546" y="1543050"/>
                    <a:pt x="25400" y="1543050"/>
                  </a:cubicBezTo>
                  <a:cubicBezTo>
                    <a:pt x="11430" y="1543050"/>
                    <a:pt x="0" y="1531620"/>
                    <a:pt x="0" y="1517650"/>
                  </a:cubicBezTo>
                  <a:cubicBezTo>
                    <a:pt x="0" y="1503680"/>
                    <a:pt x="11430" y="1492250"/>
                    <a:pt x="25400" y="1492250"/>
                  </a:cubicBezTo>
                  <a:cubicBezTo>
                    <a:pt x="177546" y="1492250"/>
                    <a:pt x="301244" y="1614805"/>
                    <a:pt x="301244" y="1766316"/>
                  </a:cubicBezTo>
                  <a:lnTo>
                    <a:pt x="301244" y="2761234"/>
                  </a:lnTo>
                  <a:lnTo>
                    <a:pt x="275844" y="2761234"/>
                  </a:lnTo>
                  <a:lnTo>
                    <a:pt x="301244" y="2761234"/>
                  </a:lnTo>
                  <a:cubicBezTo>
                    <a:pt x="301244" y="2884424"/>
                    <a:pt x="401828" y="2984500"/>
                    <a:pt x="526288" y="2984500"/>
                  </a:cubicBezTo>
                  <a:close/>
                </a:path>
              </a:pathLst>
            </a:custGeom>
            <a:solidFill>
              <a:srgbClr val="F7964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" y="0"/>
              <a:ext cx="5266817" cy="3035427"/>
            </a:xfrm>
            <a:custGeom>
              <a:avLst/>
              <a:gdLst/>
              <a:ahLst/>
              <a:cxnLst/>
              <a:rect l="l" t="t" r="r" b="b"/>
              <a:pathLst>
                <a:path w="5266817" h="3035427">
                  <a:moveTo>
                    <a:pt x="526288" y="3035427"/>
                  </a:moveTo>
                  <a:cubicBezTo>
                    <a:pt x="374142" y="3035427"/>
                    <a:pt x="250444" y="2912872"/>
                    <a:pt x="250444" y="2761361"/>
                  </a:cubicBezTo>
                  <a:lnTo>
                    <a:pt x="250444" y="1766443"/>
                  </a:lnTo>
                  <a:lnTo>
                    <a:pt x="275844" y="1766443"/>
                  </a:lnTo>
                  <a:lnTo>
                    <a:pt x="250444" y="1766443"/>
                  </a:lnTo>
                  <a:cubicBezTo>
                    <a:pt x="250444" y="1643253"/>
                    <a:pt x="149860" y="1543177"/>
                    <a:pt x="25400" y="1543177"/>
                  </a:cubicBezTo>
                  <a:lnTo>
                    <a:pt x="25400" y="1517777"/>
                  </a:lnTo>
                  <a:lnTo>
                    <a:pt x="25400" y="1492377"/>
                  </a:lnTo>
                  <a:cubicBezTo>
                    <a:pt x="149860" y="1492377"/>
                    <a:pt x="250444" y="1392174"/>
                    <a:pt x="250444" y="1269111"/>
                  </a:cubicBezTo>
                  <a:lnTo>
                    <a:pt x="275844" y="1269111"/>
                  </a:lnTo>
                  <a:lnTo>
                    <a:pt x="250444" y="1269111"/>
                  </a:lnTo>
                  <a:lnTo>
                    <a:pt x="250444" y="274066"/>
                  </a:lnTo>
                  <a:lnTo>
                    <a:pt x="275844" y="274066"/>
                  </a:lnTo>
                  <a:lnTo>
                    <a:pt x="250444" y="274066"/>
                  </a:lnTo>
                  <a:cubicBezTo>
                    <a:pt x="250317" y="122555"/>
                    <a:pt x="374015" y="0"/>
                    <a:pt x="526288" y="0"/>
                  </a:cubicBezTo>
                  <a:lnTo>
                    <a:pt x="526288" y="50800"/>
                  </a:lnTo>
                  <a:cubicBezTo>
                    <a:pt x="401828" y="50800"/>
                    <a:pt x="301244" y="151003"/>
                    <a:pt x="301244" y="274066"/>
                  </a:cubicBezTo>
                  <a:lnTo>
                    <a:pt x="301244" y="1268984"/>
                  </a:lnTo>
                  <a:cubicBezTo>
                    <a:pt x="301244" y="1420495"/>
                    <a:pt x="177546" y="1543050"/>
                    <a:pt x="25400" y="1543050"/>
                  </a:cubicBezTo>
                  <a:cubicBezTo>
                    <a:pt x="11430" y="1543050"/>
                    <a:pt x="0" y="1531620"/>
                    <a:pt x="0" y="1517650"/>
                  </a:cubicBezTo>
                  <a:cubicBezTo>
                    <a:pt x="0" y="1503680"/>
                    <a:pt x="11430" y="1492250"/>
                    <a:pt x="25400" y="1492250"/>
                  </a:cubicBezTo>
                  <a:cubicBezTo>
                    <a:pt x="177546" y="1492250"/>
                    <a:pt x="301244" y="1614805"/>
                    <a:pt x="301244" y="1766316"/>
                  </a:cubicBezTo>
                  <a:lnTo>
                    <a:pt x="301244" y="2761234"/>
                  </a:lnTo>
                  <a:lnTo>
                    <a:pt x="275844" y="2761234"/>
                  </a:lnTo>
                  <a:lnTo>
                    <a:pt x="301244" y="2761234"/>
                  </a:lnTo>
                  <a:cubicBezTo>
                    <a:pt x="301244" y="2884424"/>
                    <a:pt x="401828" y="2984500"/>
                    <a:pt x="526288" y="2984500"/>
                  </a:cubicBezTo>
                  <a:close/>
                  <a:moveTo>
                    <a:pt x="4740402" y="0"/>
                  </a:moveTo>
                  <a:cubicBezTo>
                    <a:pt x="4892675" y="0"/>
                    <a:pt x="5016373" y="122555"/>
                    <a:pt x="5016373" y="274066"/>
                  </a:cubicBezTo>
                  <a:lnTo>
                    <a:pt x="5016373" y="1268984"/>
                  </a:lnTo>
                  <a:lnTo>
                    <a:pt x="4990973" y="1268984"/>
                  </a:lnTo>
                  <a:lnTo>
                    <a:pt x="5016373" y="1268984"/>
                  </a:lnTo>
                  <a:cubicBezTo>
                    <a:pt x="5016373" y="1392174"/>
                    <a:pt x="5116957" y="1492250"/>
                    <a:pt x="5241417" y="1492250"/>
                  </a:cubicBezTo>
                  <a:lnTo>
                    <a:pt x="5241417" y="1517650"/>
                  </a:lnTo>
                  <a:lnTo>
                    <a:pt x="5241417" y="1543050"/>
                  </a:lnTo>
                  <a:cubicBezTo>
                    <a:pt x="5116957" y="1543050"/>
                    <a:pt x="5016373" y="1643253"/>
                    <a:pt x="5016373" y="1766316"/>
                  </a:cubicBezTo>
                  <a:lnTo>
                    <a:pt x="4990973" y="1766316"/>
                  </a:lnTo>
                  <a:lnTo>
                    <a:pt x="5016373" y="1766316"/>
                  </a:lnTo>
                  <a:lnTo>
                    <a:pt x="5016373" y="2761234"/>
                  </a:lnTo>
                  <a:lnTo>
                    <a:pt x="4990973" y="2761234"/>
                  </a:lnTo>
                  <a:lnTo>
                    <a:pt x="5016373" y="2761234"/>
                  </a:lnTo>
                  <a:cubicBezTo>
                    <a:pt x="5016373" y="2912745"/>
                    <a:pt x="4892675" y="3035300"/>
                    <a:pt x="4740529" y="3035300"/>
                  </a:cubicBezTo>
                  <a:lnTo>
                    <a:pt x="4740529" y="2984500"/>
                  </a:lnTo>
                  <a:cubicBezTo>
                    <a:pt x="4864989" y="2984500"/>
                    <a:pt x="4965573" y="2884297"/>
                    <a:pt x="4965573" y="2761234"/>
                  </a:cubicBezTo>
                  <a:lnTo>
                    <a:pt x="4965573" y="1766443"/>
                  </a:lnTo>
                  <a:cubicBezTo>
                    <a:pt x="4965573" y="1614932"/>
                    <a:pt x="5089271" y="1492377"/>
                    <a:pt x="5241417" y="1492377"/>
                  </a:cubicBezTo>
                  <a:cubicBezTo>
                    <a:pt x="5255387" y="1492377"/>
                    <a:pt x="5266817" y="1503807"/>
                    <a:pt x="5266817" y="1517777"/>
                  </a:cubicBezTo>
                  <a:cubicBezTo>
                    <a:pt x="5266817" y="1531747"/>
                    <a:pt x="5255387" y="1543177"/>
                    <a:pt x="5241417" y="1543177"/>
                  </a:cubicBezTo>
                  <a:cubicBezTo>
                    <a:pt x="5089271" y="1543177"/>
                    <a:pt x="4965573" y="1420622"/>
                    <a:pt x="4965573" y="1269111"/>
                  </a:cubicBezTo>
                  <a:lnTo>
                    <a:pt x="4965573" y="274066"/>
                  </a:lnTo>
                  <a:lnTo>
                    <a:pt x="4990973" y="274066"/>
                  </a:lnTo>
                  <a:lnTo>
                    <a:pt x="4965573" y="274066"/>
                  </a:lnTo>
                  <a:cubicBezTo>
                    <a:pt x="4965573" y="151003"/>
                    <a:pt x="4864989" y="50800"/>
                    <a:pt x="4740402" y="50800"/>
                  </a:cubicBezTo>
                  <a:close/>
                </a:path>
              </a:pathLst>
            </a:custGeom>
            <a:solidFill>
              <a:srgbClr val="F79646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6261" y="348615"/>
            <a:ext cx="17832597" cy="38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5">
                <a:solidFill>
                  <a:srgbClr val="000000"/>
                </a:solidFill>
                <a:latin typeface="DejaVu Sans Bold"/>
              </a:rPr>
              <a:t>Ranking of restaurants basis ‘Boozeless’ rating score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6159762" y="7535308"/>
            <a:ext cx="14026196" cy="11628992"/>
            <a:chOff x="0" y="0"/>
            <a:chExt cx="18701595" cy="155053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701638" cy="15505303"/>
            </a:xfrm>
            <a:custGeom>
              <a:avLst/>
              <a:gdLst/>
              <a:ahLst/>
              <a:cxnLst/>
              <a:rect l="l" t="t" r="r" b="b"/>
              <a:pathLst>
                <a:path w="18701638" h="15505303">
                  <a:moveTo>
                    <a:pt x="0" y="0"/>
                  </a:moveTo>
                  <a:lnTo>
                    <a:pt x="18701638" y="0"/>
                  </a:lnTo>
                  <a:lnTo>
                    <a:pt x="18701638" y="15505303"/>
                  </a:lnTo>
                  <a:lnTo>
                    <a:pt x="0" y="15505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1" b="-7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228727" y="1568582"/>
            <a:ext cx="9163224" cy="7643812"/>
          </a:xfrm>
          <a:custGeom>
            <a:avLst/>
            <a:gdLst/>
            <a:ahLst/>
            <a:cxnLst/>
            <a:rect l="l" t="t" r="r" b="b"/>
            <a:pathLst>
              <a:path w="9163224" h="7643812">
                <a:moveTo>
                  <a:pt x="0" y="0"/>
                </a:moveTo>
                <a:lnTo>
                  <a:pt x="9163224" y="0"/>
                </a:lnTo>
                <a:lnTo>
                  <a:pt x="9163224" y="7643812"/>
                </a:lnTo>
                <a:lnTo>
                  <a:pt x="0" y="7643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 rot="4876">
            <a:off x="1443034" y="7157865"/>
            <a:ext cx="671513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73190">
            <a:off x="2037413" y="5774582"/>
            <a:ext cx="558798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12592">
            <a:off x="3500429" y="3695700"/>
            <a:ext cx="260034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5390478" y="8456257"/>
            <a:ext cx="3067723" cy="0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TextBox 13"/>
          <p:cNvSpPr txBox="1"/>
          <p:nvPr/>
        </p:nvSpPr>
        <p:spPr>
          <a:xfrm>
            <a:off x="3915081" y="2927333"/>
            <a:ext cx="1468229" cy="698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3975">
                <a:solidFill>
                  <a:srgbClr val="FFFFFF"/>
                </a:solidFill>
                <a:latin typeface="Arial Bold"/>
              </a:rPr>
              <a:t>507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94932" y="1961685"/>
            <a:ext cx="1295546" cy="61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507">
                <a:solidFill>
                  <a:srgbClr val="FFFFFF"/>
                </a:solidFill>
                <a:latin typeface="Arial Bold"/>
              </a:rPr>
              <a:t>25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51660" y="6090374"/>
            <a:ext cx="1625159" cy="76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>
                <a:solidFill>
                  <a:srgbClr val="FFFFFF"/>
                </a:solidFill>
                <a:latin typeface="Arial Bold"/>
              </a:rPr>
              <a:t>1850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34778" y="4589427"/>
            <a:ext cx="1625159" cy="76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>
                <a:solidFill>
                  <a:srgbClr val="FFFFFF"/>
                </a:solidFill>
                <a:latin typeface="Arial Bold"/>
              </a:rPr>
              <a:t>4852</a:t>
            </a:r>
          </a:p>
        </p:txBody>
      </p:sp>
      <p:sp>
        <p:nvSpPr>
          <p:cNvPr id="17" name="AutoShape 17"/>
          <p:cNvSpPr/>
          <p:nvPr/>
        </p:nvSpPr>
        <p:spPr>
          <a:xfrm rot="38624">
            <a:off x="4338611" y="2476500"/>
            <a:ext cx="84777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5476820" y="6515100"/>
            <a:ext cx="1909818" cy="0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AutoShape 19"/>
          <p:cNvSpPr/>
          <p:nvPr/>
        </p:nvSpPr>
        <p:spPr>
          <a:xfrm>
            <a:off x="5359937" y="5014152"/>
            <a:ext cx="1207229" cy="0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AutoShape 20"/>
          <p:cNvSpPr/>
          <p:nvPr/>
        </p:nvSpPr>
        <p:spPr>
          <a:xfrm>
            <a:off x="5383310" y="3319324"/>
            <a:ext cx="361535" cy="0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1" name="Group 21"/>
          <p:cNvGrpSpPr/>
          <p:nvPr/>
        </p:nvGrpSpPr>
        <p:grpSpPr>
          <a:xfrm>
            <a:off x="0" y="9208983"/>
            <a:ext cx="9601200" cy="811317"/>
            <a:chOff x="0" y="0"/>
            <a:chExt cx="12801600" cy="108175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801600" cy="1081786"/>
            </a:xfrm>
            <a:custGeom>
              <a:avLst/>
              <a:gdLst/>
              <a:ahLst/>
              <a:cxnLst/>
              <a:rect l="l" t="t" r="r" b="b"/>
              <a:pathLst>
                <a:path w="12801600" h="1081786">
                  <a:moveTo>
                    <a:pt x="0" y="1081786"/>
                  </a:moveTo>
                  <a:lnTo>
                    <a:pt x="270383" y="0"/>
                  </a:lnTo>
                  <a:lnTo>
                    <a:pt x="12531217" y="0"/>
                  </a:lnTo>
                  <a:lnTo>
                    <a:pt x="12801600" y="1081786"/>
                  </a:lnTo>
                  <a:close/>
                </a:path>
              </a:pathLst>
            </a:custGeom>
            <a:solidFill>
              <a:srgbClr val="F36633"/>
            </a:solidFill>
          </p:spPr>
        </p:sp>
      </p:grpSp>
      <p:sp>
        <p:nvSpPr>
          <p:cNvPr id="23" name="AutoShape 23"/>
          <p:cNvSpPr/>
          <p:nvPr/>
        </p:nvSpPr>
        <p:spPr>
          <a:xfrm rot="36963">
            <a:off x="1333295" y="9534525"/>
            <a:ext cx="7087010" cy="0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triangle" w="lg" len="med"/>
            <a:tailEnd type="triangle" w="lg" len="med"/>
          </a:ln>
        </p:spPr>
      </p:sp>
      <p:grpSp>
        <p:nvGrpSpPr>
          <p:cNvPr id="24" name="Group 24"/>
          <p:cNvGrpSpPr/>
          <p:nvPr/>
        </p:nvGrpSpPr>
        <p:grpSpPr>
          <a:xfrm>
            <a:off x="3591781" y="9253033"/>
            <a:ext cx="1777888" cy="767267"/>
            <a:chOff x="0" y="0"/>
            <a:chExt cx="2370517" cy="102302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70455" cy="1022985"/>
            </a:xfrm>
            <a:custGeom>
              <a:avLst/>
              <a:gdLst/>
              <a:ahLst/>
              <a:cxnLst/>
              <a:rect l="l" t="t" r="r" b="b"/>
              <a:pathLst>
                <a:path w="2370455" h="1022985">
                  <a:moveTo>
                    <a:pt x="0" y="0"/>
                  </a:moveTo>
                  <a:lnTo>
                    <a:pt x="2370455" y="0"/>
                  </a:lnTo>
                  <a:lnTo>
                    <a:pt x="2370455" y="1022985"/>
                  </a:lnTo>
                  <a:lnTo>
                    <a:pt x="0" y="1022985"/>
                  </a:lnTo>
                  <a:close/>
                </a:path>
              </a:pathLst>
            </a:custGeom>
            <a:solidFill>
              <a:srgbClr val="FF6600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2370517" cy="1108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80"/>
                </a:lnSpc>
              </a:pPr>
              <a:r>
                <a:rPr lang="en-US" sz="4400">
                  <a:solidFill>
                    <a:srgbClr val="FFFFFF"/>
                  </a:solidFill>
                  <a:latin typeface="Arial Bold"/>
                </a:rPr>
                <a:t>11886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765319" y="8031532"/>
            <a:ext cx="1625159" cy="76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>
                <a:solidFill>
                  <a:srgbClr val="FFFFFF"/>
                </a:solidFill>
                <a:latin typeface="Arial Bold"/>
              </a:rPr>
              <a:t>4652</a:t>
            </a:r>
          </a:p>
        </p:txBody>
      </p:sp>
      <p:sp>
        <p:nvSpPr>
          <p:cNvPr id="28" name="AutoShape 28"/>
          <p:cNvSpPr/>
          <p:nvPr/>
        </p:nvSpPr>
        <p:spPr>
          <a:xfrm rot="3380">
            <a:off x="8072435" y="7124700"/>
            <a:ext cx="9686930" cy="0"/>
          </a:xfrm>
          <a:prstGeom prst="line">
            <a:avLst/>
          </a:prstGeom>
          <a:ln w="9525" cap="rnd">
            <a:solidFill>
              <a:srgbClr val="F796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rot="3380">
            <a:off x="8072435" y="9182100"/>
            <a:ext cx="9686930" cy="0"/>
          </a:xfrm>
          <a:prstGeom prst="line">
            <a:avLst/>
          </a:prstGeom>
          <a:ln w="9525" cap="rnd">
            <a:solidFill>
              <a:srgbClr val="F796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3002">
            <a:off x="7386635" y="5798091"/>
            <a:ext cx="10906129" cy="0"/>
          </a:xfrm>
          <a:prstGeom prst="line">
            <a:avLst/>
          </a:prstGeom>
          <a:ln w="9525" cap="rnd">
            <a:solidFill>
              <a:srgbClr val="F796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-24002">
            <a:off x="6014888" y="3657600"/>
            <a:ext cx="12278024" cy="0"/>
          </a:xfrm>
          <a:prstGeom prst="line">
            <a:avLst/>
          </a:prstGeom>
          <a:ln w="9525" cap="rnd">
            <a:solidFill>
              <a:srgbClr val="F796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-16382">
            <a:off x="4795762" y="1588952"/>
            <a:ext cx="13268476" cy="0"/>
          </a:xfrm>
          <a:prstGeom prst="line">
            <a:avLst/>
          </a:prstGeom>
          <a:ln w="9525" cap="rnd">
            <a:solidFill>
              <a:srgbClr val="F796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9296400" y="7219950"/>
            <a:ext cx="8372263" cy="144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404040"/>
                </a:solidFill>
                <a:latin typeface="Arial Italics"/>
              </a:rPr>
              <a:t>Venue Segment not relevant to the target audience 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404040"/>
                </a:solidFill>
                <a:latin typeface="Arial Italics"/>
              </a:rPr>
              <a:t>7234 restaurants is the relevant universe, incl.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404040"/>
                </a:solidFill>
                <a:latin typeface="Arial Italics"/>
              </a:rPr>
              <a:t>Fine dining, Bars, entertainment, Non-alcholic</a:t>
            </a:r>
          </a:p>
        </p:txBody>
      </p:sp>
      <p:sp>
        <p:nvSpPr>
          <p:cNvPr id="34" name="Freeform 34" descr="A close up of a logo  Description generated with very high confidence"/>
          <p:cNvSpPr/>
          <p:nvPr/>
        </p:nvSpPr>
        <p:spPr>
          <a:xfrm rot="-5400000" flipH="1" flipV="1">
            <a:off x="12066255" y="5179892"/>
            <a:ext cx="2070553" cy="8372263"/>
          </a:xfrm>
          <a:custGeom>
            <a:avLst/>
            <a:gdLst/>
            <a:ahLst/>
            <a:cxnLst/>
            <a:rect l="l" t="t" r="r" b="b"/>
            <a:pathLst>
              <a:path w="2070553" h="8372263">
                <a:moveTo>
                  <a:pt x="2070553" y="8372263"/>
                </a:moveTo>
                <a:lnTo>
                  <a:pt x="0" y="8372263"/>
                </a:lnTo>
                <a:lnTo>
                  <a:pt x="0" y="0"/>
                </a:lnTo>
                <a:lnTo>
                  <a:pt x="2070553" y="0"/>
                </a:lnTo>
                <a:lnTo>
                  <a:pt x="2070553" y="8372263"/>
                </a:lnTo>
                <a:close/>
              </a:path>
            </a:pathLst>
          </a:custGeom>
          <a:blipFill>
            <a:blip r:embed="rId5"/>
            <a:stretch>
              <a:fillRect l="-256853" r="-216723"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9460361" y="5800525"/>
            <a:ext cx="8294240" cy="144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404040"/>
                </a:solidFill>
                <a:latin typeface="Arial Italics"/>
              </a:rPr>
              <a:t>Out of 7234 restaurants – only 5384 restaurants 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404040"/>
                </a:solidFill>
                <a:latin typeface="Arial Italics"/>
              </a:rPr>
              <a:t>have rating &gt;4 and brand image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106055" y="3777356"/>
            <a:ext cx="10800945" cy="1366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404040"/>
                </a:solidFill>
                <a:latin typeface="Arial Italics"/>
              </a:rPr>
              <a:t>Price point basket relevant for high end consumers; 4852 restaurants 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404040"/>
                </a:solidFill>
                <a:latin typeface="Arial Italics"/>
              </a:rPr>
              <a:t>Fall below $, $$ – excluded for phase I 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324600" y="1796156"/>
            <a:ext cx="11963400" cy="1366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404040"/>
                </a:solidFill>
                <a:latin typeface="Arial Italics"/>
              </a:rPr>
              <a:t> 532 Restaurants meet all key criteria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404040"/>
                </a:solidFill>
                <a:latin typeface="Arial Italics"/>
              </a:rPr>
              <a:t>1. Target audience 2. Rating 3. Price point 4. Ambience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404040"/>
                </a:solidFill>
                <a:latin typeface="Arial Italics"/>
              </a:rPr>
              <a:t>5. Qualitative review score 6. Busy hours 7. Regional and others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42786" y="4374023"/>
            <a:ext cx="2538466" cy="531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36633"/>
                </a:solidFill>
                <a:latin typeface="Arial Italics"/>
              </a:rPr>
              <a:t>Phase II</a:t>
            </a:r>
          </a:p>
        </p:txBody>
      </p:sp>
      <p:sp>
        <p:nvSpPr>
          <p:cNvPr id="39" name="Freeform 39" descr="A close up of a logo  Description generated with very high confidence"/>
          <p:cNvSpPr/>
          <p:nvPr/>
        </p:nvSpPr>
        <p:spPr>
          <a:xfrm rot="-5400000" flipH="1" flipV="1">
            <a:off x="12218655" y="3274892"/>
            <a:ext cx="2070553" cy="8372263"/>
          </a:xfrm>
          <a:custGeom>
            <a:avLst/>
            <a:gdLst/>
            <a:ahLst/>
            <a:cxnLst/>
            <a:rect l="l" t="t" r="r" b="b"/>
            <a:pathLst>
              <a:path w="2070553" h="8372263">
                <a:moveTo>
                  <a:pt x="2070553" y="8372263"/>
                </a:moveTo>
                <a:lnTo>
                  <a:pt x="0" y="8372263"/>
                </a:lnTo>
                <a:lnTo>
                  <a:pt x="0" y="0"/>
                </a:lnTo>
                <a:lnTo>
                  <a:pt x="2070553" y="0"/>
                </a:lnTo>
                <a:lnTo>
                  <a:pt x="2070553" y="8372263"/>
                </a:lnTo>
                <a:close/>
              </a:path>
            </a:pathLst>
          </a:custGeom>
          <a:blipFill>
            <a:blip r:embed="rId5"/>
            <a:stretch>
              <a:fillRect l="-256853" r="-216723"/>
            </a:stretch>
          </a:blipFill>
        </p:spPr>
      </p:sp>
      <p:sp>
        <p:nvSpPr>
          <p:cNvPr id="40" name="Freeform 40" descr="A close up of a logo  Description generated with very high confidence"/>
          <p:cNvSpPr/>
          <p:nvPr/>
        </p:nvSpPr>
        <p:spPr>
          <a:xfrm rot="-5400000" flipH="1" flipV="1">
            <a:off x="11640564" y="1241477"/>
            <a:ext cx="2091259" cy="8455986"/>
          </a:xfrm>
          <a:custGeom>
            <a:avLst/>
            <a:gdLst/>
            <a:ahLst/>
            <a:cxnLst/>
            <a:rect l="l" t="t" r="r" b="b"/>
            <a:pathLst>
              <a:path w="2091259" h="8455986">
                <a:moveTo>
                  <a:pt x="2091259" y="8455986"/>
                </a:moveTo>
                <a:lnTo>
                  <a:pt x="0" y="8455986"/>
                </a:lnTo>
                <a:lnTo>
                  <a:pt x="0" y="0"/>
                </a:lnTo>
                <a:lnTo>
                  <a:pt x="2091259" y="0"/>
                </a:lnTo>
                <a:lnTo>
                  <a:pt x="2091259" y="8455986"/>
                </a:lnTo>
                <a:close/>
              </a:path>
            </a:pathLst>
          </a:custGeom>
          <a:blipFill>
            <a:blip r:embed="rId5"/>
            <a:stretch>
              <a:fillRect l="-256853" r="-216723"/>
            </a:stretch>
          </a:blipFill>
        </p:spPr>
      </p:sp>
      <p:sp>
        <p:nvSpPr>
          <p:cNvPr id="41" name="Freeform 41" descr="A close up of a logo  Description generated with very high confidence"/>
          <p:cNvSpPr/>
          <p:nvPr/>
        </p:nvSpPr>
        <p:spPr>
          <a:xfrm rot="-5400000" flipH="1" flipV="1">
            <a:off x="11030973" y="-553463"/>
            <a:ext cx="2091259" cy="8455986"/>
          </a:xfrm>
          <a:custGeom>
            <a:avLst/>
            <a:gdLst/>
            <a:ahLst/>
            <a:cxnLst/>
            <a:rect l="l" t="t" r="r" b="b"/>
            <a:pathLst>
              <a:path w="2091259" h="8455986">
                <a:moveTo>
                  <a:pt x="2091259" y="8455986"/>
                </a:moveTo>
                <a:lnTo>
                  <a:pt x="0" y="8455986"/>
                </a:lnTo>
                <a:lnTo>
                  <a:pt x="0" y="0"/>
                </a:lnTo>
                <a:lnTo>
                  <a:pt x="2091259" y="0"/>
                </a:lnTo>
                <a:lnTo>
                  <a:pt x="2091259" y="8455986"/>
                </a:lnTo>
                <a:close/>
              </a:path>
            </a:pathLst>
          </a:custGeom>
          <a:blipFill>
            <a:blip r:embed="rId5"/>
            <a:stretch>
              <a:fillRect l="-256853" r="-216723"/>
            </a:stretch>
          </a:blipFill>
        </p:spPr>
      </p:sp>
      <p:sp>
        <p:nvSpPr>
          <p:cNvPr id="42" name="Freeform 42" descr="A close up of a logo  Description generated with high confidence"/>
          <p:cNvSpPr/>
          <p:nvPr/>
        </p:nvSpPr>
        <p:spPr>
          <a:xfrm>
            <a:off x="15773400" y="12697"/>
            <a:ext cx="2336562" cy="1473203"/>
          </a:xfrm>
          <a:custGeom>
            <a:avLst/>
            <a:gdLst/>
            <a:ahLst/>
            <a:cxnLst/>
            <a:rect l="l" t="t" r="r" b="b"/>
            <a:pathLst>
              <a:path w="2336562" h="1473203">
                <a:moveTo>
                  <a:pt x="0" y="0"/>
                </a:moveTo>
                <a:lnTo>
                  <a:pt x="2336562" y="0"/>
                </a:lnTo>
                <a:lnTo>
                  <a:pt x="2336562" y="1473203"/>
                </a:lnTo>
                <a:lnTo>
                  <a:pt x="0" y="14732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46404"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509534" y="2195896"/>
            <a:ext cx="2538466" cy="531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36633"/>
                </a:solidFill>
                <a:latin typeface="Arial Italics"/>
              </a:rPr>
              <a:t>Phase I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36633"/>
                </a:solidFill>
                <a:latin typeface="Arial Italics"/>
              </a:rPr>
              <a:t>Size of 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36633"/>
                </a:solidFill>
                <a:latin typeface="Arial Italics"/>
              </a:rPr>
              <a:t>Market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958840" y="9685020"/>
            <a:ext cx="3093720" cy="27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</a:rPr>
              <a:t>Number of Restaurants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29343" y="3094672"/>
            <a:ext cx="13062465" cy="6329321"/>
          </a:xfrm>
          <a:custGeom>
            <a:avLst/>
            <a:gdLst/>
            <a:ahLst/>
            <a:cxnLst/>
            <a:rect l="l" t="t" r="r" b="b"/>
            <a:pathLst>
              <a:path w="13062465" h="6329321">
                <a:moveTo>
                  <a:pt x="0" y="0"/>
                </a:moveTo>
                <a:lnTo>
                  <a:pt x="13062465" y="0"/>
                </a:lnTo>
                <a:lnTo>
                  <a:pt x="13062465" y="6329321"/>
                </a:lnTo>
                <a:lnTo>
                  <a:pt x="0" y="6329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5498" y="265530"/>
            <a:ext cx="17222902" cy="1176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2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IBM Plex Sans Bold"/>
              </a:rPr>
              <a:t>~532 Restaurants defining Market Size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57551" y="1291697"/>
            <a:ext cx="8646020" cy="8410219"/>
          </a:xfrm>
          <a:custGeom>
            <a:avLst/>
            <a:gdLst/>
            <a:ahLst/>
            <a:cxnLst/>
            <a:rect l="l" t="t" r="r" b="b"/>
            <a:pathLst>
              <a:path w="8646020" h="8410219">
                <a:moveTo>
                  <a:pt x="0" y="0"/>
                </a:moveTo>
                <a:lnTo>
                  <a:pt x="8646019" y="0"/>
                </a:lnTo>
                <a:lnTo>
                  <a:pt x="8646019" y="8410219"/>
                </a:lnTo>
                <a:lnTo>
                  <a:pt x="0" y="8410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79319" y="7295900"/>
            <a:ext cx="3245081" cy="1164787"/>
            <a:chOff x="0" y="0"/>
            <a:chExt cx="4326775" cy="15530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26775" cy="1553042"/>
            </a:xfrm>
            <a:custGeom>
              <a:avLst/>
              <a:gdLst/>
              <a:ahLst/>
              <a:cxnLst/>
              <a:rect l="l" t="t" r="r" b="b"/>
              <a:pathLst>
                <a:path w="4326775" h="1553042">
                  <a:moveTo>
                    <a:pt x="0" y="0"/>
                  </a:moveTo>
                  <a:lnTo>
                    <a:pt x="4326775" y="0"/>
                  </a:lnTo>
                  <a:lnTo>
                    <a:pt x="4326775" y="1553042"/>
                  </a:lnTo>
                  <a:lnTo>
                    <a:pt x="0" y="1553042"/>
                  </a:lnTo>
                  <a:close/>
                </a:path>
              </a:pathLst>
            </a:custGeom>
            <a:solidFill>
              <a:srgbClr val="F3663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326775" cy="1553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r>
                <a:rPr lang="en-US" sz="2000" spc="14" dirty="0">
                  <a:solidFill>
                    <a:srgbClr val="FFFFFF"/>
                  </a:solidFill>
                  <a:latin typeface="TT Rounds Condensed Italics"/>
                </a:rPr>
                <a:t>Target Audience Criteria</a:t>
              </a:r>
            </a:p>
            <a:p>
              <a:pPr algn="ctr">
                <a:lnSpc>
                  <a:spcPts val="1920"/>
                </a:lnSpc>
              </a:pPr>
              <a:r>
                <a:rPr lang="en-US" sz="2000" spc="14" dirty="0" err="1">
                  <a:solidFill>
                    <a:srgbClr val="FFFFFF"/>
                  </a:solidFill>
                  <a:latin typeface="TT Rounds Condensed Italics"/>
                </a:rPr>
                <a:t>Milinneals</a:t>
              </a:r>
              <a:r>
                <a:rPr lang="en-US" sz="2000" spc="14" dirty="0">
                  <a:solidFill>
                    <a:srgbClr val="FFFFFF"/>
                  </a:solidFill>
                  <a:latin typeface="TT Rounds Condensed Italics"/>
                </a:rPr>
                <a:t>, GENZ, Female, GEN X and Footfall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30546" y="2767364"/>
            <a:ext cx="3742626" cy="952806"/>
            <a:chOff x="0" y="0"/>
            <a:chExt cx="4990169" cy="12704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90169" cy="1270402"/>
            </a:xfrm>
            <a:custGeom>
              <a:avLst/>
              <a:gdLst/>
              <a:ahLst/>
              <a:cxnLst/>
              <a:rect l="l" t="t" r="r" b="b"/>
              <a:pathLst>
                <a:path w="4990169" h="1270402">
                  <a:moveTo>
                    <a:pt x="0" y="0"/>
                  </a:moveTo>
                  <a:lnTo>
                    <a:pt x="4990169" y="0"/>
                  </a:lnTo>
                  <a:lnTo>
                    <a:pt x="4990169" y="1270402"/>
                  </a:lnTo>
                  <a:lnTo>
                    <a:pt x="0" y="1270402"/>
                  </a:lnTo>
                  <a:close/>
                </a:path>
              </a:pathLst>
            </a:custGeom>
            <a:solidFill>
              <a:srgbClr val="F3663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990169" cy="1270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r>
                <a:rPr lang="en-US" sz="2000" spc="14">
                  <a:solidFill>
                    <a:srgbClr val="FFFFFF"/>
                  </a:solidFill>
                  <a:latin typeface="TT Rounds Condensed Italics"/>
                </a:rPr>
                <a:t>User rating and  weightage of qualitative comments into the rating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33981" y="2767364"/>
            <a:ext cx="3803095" cy="1178842"/>
            <a:chOff x="0" y="0"/>
            <a:chExt cx="5070793" cy="15717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70728" cy="1571824"/>
            </a:xfrm>
            <a:custGeom>
              <a:avLst/>
              <a:gdLst/>
              <a:ahLst/>
              <a:cxnLst/>
              <a:rect l="l" t="t" r="r" b="b"/>
              <a:pathLst>
                <a:path w="5070728" h="1571824">
                  <a:moveTo>
                    <a:pt x="0" y="0"/>
                  </a:moveTo>
                  <a:lnTo>
                    <a:pt x="5070728" y="0"/>
                  </a:lnTo>
                  <a:lnTo>
                    <a:pt x="5070728" y="1571824"/>
                  </a:lnTo>
                  <a:lnTo>
                    <a:pt x="0" y="1571824"/>
                  </a:lnTo>
                  <a:close/>
                </a:path>
              </a:pathLst>
            </a:custGeom>
            <a:solidFill>
              <a:srgbClr val="F3663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5070793" cy="1571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r>
                <a:rPr lang="en-US" sz="2000" spc="14">
                  <a:solidFill>
                    <a:srgbClr val="FFFFFF"/>
                  </a:solidFill>
                  <a:latin typeface="TT Rounds Condensed Italics"/>
                </a:rPr>
                <a:t>Venue Segments</a:t>
              </a:r>
            </a:p>
            <a:p>
              <a:pPr algn="ctr">
                <a:lnSpc>
                  <a:spcPts val="1920"/>
                </a:lnSpc>
              </a:pPr>
              <a:r>
                <a:rPr lang="en-US" sz="2000" spc="14">
                  <a:solidFill>
                    <a:srgbClr val="FFFFFF"/>
                  </a:solidFill>
                  <a:latin typeface="TT Rounds Condensed Italics"/>
                </a:rPr>
                <a:t>Fine Dining, Bar, Entertainment meeting the criteria for experience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33981" y="7295900"/>
            <a:ext cx="3569589" cy="1164787"/>
            <a:chOff x="0" y="0"/>
            <a:chExt cx="4759452" cy="15530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59452" cy="1553042"/>
            </a:xfrm>
            <a:custGeom>
              <a:avLst/>
              <a:gdLst/>
              <a:ahLst/>
              <a:cxnLst/>
              <a:rect l="l" t="t" r="r" b="b"/>
              <a:pathLst>
                <a:path w="4759452" h="1553042">
                  <a:moveTo>
                    <a:pt x="0" y="0"/>
                  </a:moveTo>
                  <a:lnTo>
                    <a:pt x="4759452" y="0"/>
                  </a:lnTo>
                  <a:lnTo>
                    <a:pt x="4759452" y="1553042"/>
                  </a:lnTo>
                  <a:lnTo>
                    <a:pt x="0" y="1553042"/>
                  </a:lnTo>
                  <a:close/>
                </a:path>
              </a:pathLst>
            </a:custGeom>
            <a:solidFill>
              <a:srgbClr val="F3663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4759452" cy="1553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r>
                <a:rPr lang="en-US" sz="2000" spc="14">
                  <a:solidFill>
                    <a:srgbClr val="FFFFFF"/>
                  </a:solidFill>
                  <a:latin typeface="TT Rounds Condensed Italics"/>
                </a:rPr>
                <a:t>Ambience and Unique Menu and other key factors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079711" y="4972037"/>
            <a:ext cx="3001700" cy="1298032"/>
            <a:chOff x="0" y="0"/>
            <a:chExt cx="4002267" cy="173071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02267" cy="1730710"/>
            </a:xfrm>
            <a:custGeom>
              <a:avLst/>
              <a:gdLst/>
              <a:ahLst/>
              <a:cxnLst/>
              <a:rect l="l" t="t" r="r" b="b"/>
              <a:pathLst>
                <a:path w="4002267" h="1730710">
                  <a:moveTo>
                    <a:pt x="0" y="0"/>
                  </a:moveTo>
                  <a:lnTo>
                    <a:pt x="4002267" y="0"/>
                  </a:lnTo>
                  <a:lnTo>
                    <a:pt x="4002267" y="1730710"/>
                  </a:lnTo>
                  <a:lnTo>
                    <a:pt x="0" y="1730710"/>
                  </a:lnTo>
                  <a:close/>
                </a:path>
              </a:pathLst>
            </a:custGeom>
            <a:solidFill>
              <a:srgbClr val="F3663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4002267" cy="1740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3200" spc="22">
                  <a:solidFill>
                    <a:srgbClr val="FFFFFF"/>
                  </a:solidFill>
                  <a:latin typeface="TT Rounds Condensed Bold Italics"/>
                </a:rPr>
                <a:t>BOOZELESS SCORE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04800" y="648080"/>
            <a:ext cx="17438477" cy="608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6000" dirty="0">
                <a:solidFill>
                  <a:srgbClr val="000000"/>
                </a:solidFill>
                <a:latin typeface="IBM Plex Sans Bold"/>
              </a:rPr>
              <a:t>‘Boozeless’ Score to refine it to Top 25: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36261" y="-115110"/>
            <a:ext cx="18015477" cy="1124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Ranking of restaurants basis ‘Boozeless’ rating score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Bold"/>
              <a:ea typeface="+mn-ea"/>
              <a:cs typeface="+mn-cs"/>
            </a:endParaRPr>
          </a:p>
        </p:txBody>
      </p:sp>
      <p:sp>
        <p:nvSpPr>
          <p:cNvPr id="80" name="Freeform 2">
            <a:extLst>
              <a:ext uri="{FF2B5EF4-FFF2-40B4-BE49-F238E27FC236}">
                <a16:creationId xmlns:a16="http://schemas.microsoft.com/office/drawing/2014/main" id="{F7E1AB57-B0AD-647B-7E19-71EAC10680CD}"/>
              </a:ext>
            </a:extLst>
          </p:cNvPr>
          <p:cNvSpPr/>
          <p:nvPr/>
        </p:nvSpPr>
        <p:spPr>
          <a:xfrm>
            <a:off x="-6324600" y="9334500"/>
            <a:ext cx="14026196" cy="11628992"/>
          </a:xfrm>
          <a:custGeom>
            <a:avLst/>
            <a:gdLst/>
            <a:ahLst/>
            <a:cxnLst/>
            <a:rect l="l" t="t" r="r" b="b"/>
            <a:pathLst>
              <a:path w="14026196" h="11628992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69" name="Picture 168" descr="A close up of a logo&#10;&#10;Description generated with high confidence">
            <a:extLst>
              <a:ext uri="{FF2B5EF4-FFF2-40B4-BE49-F238E27FC236}">
                <a16:creationId xmlns:a16="http://schemas.microsoft.com/office/drawing/2014/main" id="{73EB4754-F019-1108-E43A-CD06965FDC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84"/>
          <a:stretch/>
        </p:blipFill>
        <p:spPr>
          <a:xfrm>
            <a:off x="15773400" y="12697"/>
            <a:ext cx="2336562" cy="1473203"/>
          </a:xfrm>
          <a:prstGeom prst="round2Diag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47123C-7FBF-90D2-3938-97F53CE5B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229259"/>
            <a:ext cx="7162800" cy="8890347"/>
          </a:xfrm>
          <a:prstGeom prst="rect">
            <a:avLst/>
          </a:prstGeom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DC85553C-1BB4-FAAE-4AF0-E33C44989C5C}"/>
              </a:ext>
            </a:extLst>
          </p:cNvPr>
          <p:cNvGraphicFramePr>
            <a:graphicFrameLocks noGrp="1"/>
          </p:cNvGraphicFramePr>
          <p:nvPr/>
        </p:nvGraphicFramePr>
        <p:xfrm>
          <a:off x="8403402" y="3671951"/>
          <a:ext cx="9503598" cy="2280828"/>
        </p:xfrm>
        <a:graphic>
          <a:graphicData uri="http://schemas.openxmlformats.org/drawingml/2006/table">
            <a:tbl>
              <a:tblPr/>
              <a:tblGrid>
                <a:gridCol w="1583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9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39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3933">
                  <a:extLst>
                    <a:ext uri="{9D8B030D-6E8A-4147-A177-3AD203B41FA5}">
                      <a16:colId xmlns:a16="http://schemas.microsoft.com/office/drawing/2014/main" val="4184463728"/>
                    </a:ext>
                  </a:extLst>
                </a:gridCol>
              </a:tblGrid>
              <a:tr h="139379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9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IBM Plex Sans Bold"/>
                        </a:rPr>
                        <a:t>Target Audience</a:t>
                      </a:r>
                      <a:endParaRPr lang="en-US" sz="9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IBM Plex Sans Bold"/>
                        </a:rPr>
                        <a:t>Rating</a:t>
                      </a:r>
                      <a:endParaRPr lang="en-US" sz="9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IBM Plex Sans Bold"/>
                        </a:rPr>
                        <a:t>Price Point </a:t>
                      </a:r>
                      <a:endParaRPr lang="en-US" sz="9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600" b="1" dirty="0"/>
                        <a:t>Ambience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30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Qualitative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30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Rating</a:t>
                      </a:r>
                    </a:p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600" b="1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559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IBM Plex Sans Bold"/>
                        </a:rPr>
                        <a:t>STATUS</a:t>
                      </a:r>
                      <a:endParaRPr lang="en-US" sz="9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9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9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9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9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9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Freeform 7">
            <a:extLst>
              <a:ext uri="{FF2B5EF4-FFF2-40B4-BE49-F238E27FC236}">
                <a16:creationId xmlns:a16="http://schemas.microsoft.com/office/drawing/2014/main" id="{B2623EDC-10E5-172E-4087-E1C3D4AB6360}"/>
              </a:ext>
            </a:extLst>
          </p:cNvPr>
          <p:cNvSpPr/>
          <p:nvPr/>
        </p:nvSpPr>
        <p:spPr>
          <a:xfrm>
            <a:off x="10723609" y="5368462"/>
            <a:ext cx="249189" cy="447144"/>
          </a:xfrm>
          <a:custGeom>
            <a:avLst/>
            <a:gdLst/>
            <a:ahLst/>
            <a:cxnLst/>
            <a:rect l="l" t="t" r="r" b="b"/>
            <a:pathLst>
              <a:path w="630474" h="655890">
                <a:moveTo>
                  <a:pt x="0" y="0"/>
                </a:moveTo>
                <a:lnTo>
                  <a:pt x="630474" y="0"/>
                </a:lnTo>
                <a:lnTo>
                  <a:pt x="630474" y="655890"/>
                </a:lnTo>
                <a:lnTo>
                  <a:pt x="0" y="655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E0815D0-8E21-990D-D928-D9599E39D938}"/>
              </a:ext>
            </a:extLst>
          </p:cNvPr>
          <p:cNvSpPr/>
          <p:nvPr/>
        </p:nvSpPr>
        <p:spPr>
          <a:xfrm>
            <a:off x="12144984" y="5368462"/>
            <a:ext cx="249189" cy="447144"/>
          </a:xfrm>
          <a:custGeom>
            <a:avLst/>
            <a:gdLst/>
            <a:ahLst/>
            <a:cxnLst/>
            <a:rect l="l" t="t" r="r" b="b"/>
            <a:pathLst>
              <a:path w="630474" h="655890">
                <a:moveTo>
                  <a:pt x="0" y="0"/>
                </a:moveTo>
                <a:lnTo>
                  <a:pt x="630474" y="0"/>
                </a:lnTo>
                <a:lnTo>
                  <a:pt x="630474" y="655890"/>
                </a:lnTo>
                <a:lnTo>
                  <a:pt x="0" y="655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7EDE726-9DE4-1F39-F7E7-359D845D36DE}"/>
              </a:ext>
            </a:extLst>
          </p:cNvPr>
          <p:cNvSpPr/>
          <p:nvPr/>
        </p:nvSpPr>
        <p:spPr>
          <a:xfrm>
            <a:off x="13441764" y="5368462"/>
            <a:ext cx="249189" cy="447144"/>
          </a:xfrm>
          <a:custGeom>
            <a:avLst/>
            <a:gdLst/>
            <a:ahLst/>
            <a:cxnLst/>
            <a:rect l="l" t="t" r="r" b="b"/>
            <a:pathLst>
              <a:path w="630474" h="655890">
                <a:moveTo>
                  <a:pt x="0" y="0"/>
                </a:moveTo>
                <a:lnTo>
                  <a:pt x="630474" y="0"/>
                </a:lnTo>
                <a:lnTo>
                  <a:pt x="630474" y="655890"/>
                </a:lnTo>
                <a:lnTo>
                  <a:pt x="0" y="655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CB0971B4-41D3-4686-6AEF-5FC7733928F0}"/>
              </a:ext>
            </a:extLst>
          </p:cNvPr>
          <p:cNvSpPr/>
          <p:nvPr/>
        </p:nvSpPr>
        <p:spPr>
          <a:xfrm>
            <a:off x="15219411" y="5368462"/>
            <a:ext cx="249189" cy="447144"/>
          </a:xfrm>
          <a:custGeom>
            <a:avLst/>
            <a:gdLst/>
            <a:ahLst/>
            <a:cxnLst/>
            <a:rect l="l" t="t" r="r" b="b"/>
            <a:pathLst>
              <a:path w="630474" h="655890">
                <a:moveTo>
                  <a:pt x="0" y="0"/>
                </a:moveTo>
                <a:lnTo>
                  <a:pt x="630474" y="0"/>
                </a:lnTo>
                <a:lnTo>
                  <a:pt x="630474" y="655890"/>
                </a:lnTo>
                <a:lnTo>
                  <a:pt x="0" y="655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8DEBD3B1-7DF6-FC4A-9E34-E9FAC02E0EC8}"/>
              </a:ext>
            </a:extLst>
          </p:cNvPr>
          <p:cNvSpPr/>
          <p:nvPr/>
        </p:nvSpPr>
        <p:spPr>
          <a:xfrm>
            <a:off x="16591011" y="5382156"/>
            <a:ext cx="249189" cy="447144"/>
          </a:xfrm>
          <a:custGeom>
            <a:avLst/>
            <a:gdLst/>
            <a:ahLst/>
            <a:cxnLst/>
            <a:rect l="l" t="t" r="r" b="b"/>
            <a:pathLst>
              <a:path w="630474" h="655890">
                <a:moveTo>
                  <a:pt x="0" y="0"/>
                </a:moveTo>
                <a:lnTo>
                  <a:pt x="630474" y="0"/>
                </a:lnTo>
                <a:lnTo>
                  <a:pt x="630474" y="655890"/>
                </a:lnTo>
                <a:lnTo>
                  <a:pt x="0" y="655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66951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142544"/>
            <a:ext cx="18288000" cy="182556"/>
            <a:chOff x="0" y="0"/>
            <a:chExt cx="24384000" cy="2434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43459"/>
            </a:xfrm>
            <a:custGeom>
              <a:avLst/>
              <a:gdLst/>
              <a:ahLst/>
              <a:cxnLst/>
              <a:rect l="l" t="t" r="r" b="b"/>
              <a:pathLst>
                <a:path w="24384000" h="243459">
                  <a:moveTo>
                    <a:pt x="0" y="0"/>
                  </a:moveTo>
                  <a:lnTo>
                    <a:pt x="24384000" y="0"/>
                  </a:lnTo>
                  <a:lnTo>
                    <a:pt x="24384000" y="243459"/>
                  </a:lnTo>
                  <a:lnTo>
                    <a:pt x="0" y="243459"/>
                  </a:lnTo>
                  <a:close/>
                </a:path>
              </a:pathLst>
            </a:custGeom>
            <a:solidFill>
              <a:srgbClr val="F243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1243072" y="1009609"/>
            <a:ext cx="6016228" cy="129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200"/>
              </a:lnSpc>
            </a:pPr>
            <a:r>
              <a:rPr lang="en-US" sz="8500">
                <a:solidFill>
                  <a:srgbClr val="000000"/>
                </a:solidFill>
                <a:latin typeface="IBM Plex Sans Bold"/>
              </a:rPr>
              <a:t>Agenda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2594" y="3041704"/>
            <a:ext cx="16589166" cy="56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IBM Plex Sans Bold"/>
              </a:rPr>
              <a:t>Big Picture – Non-alcoholic spirit market and macro scenario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9238" y="4570095"/>
            <a:ext cx="14372722" cy="56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IBM Plex Sans Bold"/>
              </a:rPr>
              <a:t>Deep-dive: Scoping venues good fit for </a:t>
            </a:r>
            <a:r>
              <a:rPr lang="en-US" sz="3600">
                <a:solidFill>
                  <a:srgbClr val="FF6600"/>
                </a:solidFill>
                <a:latin typeface="IBM Plex Sans Bold Italics"/>
              </a:rPr>
              <a:t>‘Boozeless’</a:t>
            </a:r>
            <a:r>
              <a:rPr lang="en-US" sz="3600">
                <a:solidFill>
                  <a:srgbClr val="000000"/>
                </a:solidFill>
                <a:latin typeface="IBM Plex Sans Bold Italics"/>
              </a:rPr>
              <a:t>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0640" y="6017895"/>
            <a:ext cx="15892535" cy="56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IBM Plex Sans Bold"/>
              </a:rPr>
              <a:t>Top 20-25 priority venues for launch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8885" y="7511967"/>
            <a:ext cx="16797675" cy="56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IBM Plex Sans Bold"/>
              </a:rPr>
              <a:t>Insights to marketing activities for roll-out</a:t>
            </a:r>
          </a:p>
        </p:txBody>
      </p:sp>
      <p:sp>
        <p:nvSpPr>
          <p:cNvPr id="9" name="AutoShape 9"/>
          <p:cNvSpPr/>
          <p:nvPr/>
        </p:nvSpPr>
        <p:spPr>
          <a:xfrm rot="5323">
            <a:off x="527600" y="4073128"/>
            <a:ext cx="16401510" cy="0"/>
          </a:xfrm>
          <a:prstGeom prst="line">
            <a:avLst/>
          </a:prstGeom>
          <a:ln w="19050" cap="rnd">
            <a:solidFill>
              <a:srgbClr val="F796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5323">
            <a:off x="527600" y="5444728"/>
            <a:ext cx="16401510" cy="0"/>
          </a:xfrm>
          <a:prstGeom prst="line">
            <a:avLst/>
          </a:prstGeom>
          <a:ln w="19050" cap="rnd">
            <a:solidFill>
              <a:srgbClr val="F796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5323">
            <a:off x="527600" y="7054944"/>
            <a:ext cx="16401510" cy="0"/>
          </a:xfrm>
          <a:prstGeom prst="line">
            <a:avLst/>
          </a:prstGeom>
          <a:ln w="19050" cap="rnd">
            <a:solidFill>
              <a:srgbClr val="F796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323">
            <a:off x="527600" y="8721328"/>
            <a:ext cx="16401510" cy="0"/>
          </a:xfrm>
          <a:prstGeom prst="line">
            <a:avLst/>
          </a:prstGeom>
          <a:ln w="19050" cap="rnd">
            <a:solidFill>
              <a:srgbClr val="F7964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300843" y="3035693"/>
            <a:ext cx="841446" cy="808341"/>
            <a:chOff x="0" y="0"/>
            <a:chExt cx="1121928" cy="10777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21918" cy="1077849"/>
            </a:xfrm>
            <a:custGeom>
              <a:avLst/>
              <a:gdLst/>
              <a:ahLst/>
              <a:cxnLst/>
              <a:rect l="l" t="t" r="r" b="b"/>
              <a:pathLst>
                <a:path w="1121918" h="1077849">
                  <a:moveTo>
                    <a:pt x="0" y="0"/>
                  </a:moveTo>
                  <a:lnTo>
                    <a:pt x="0" y="1077849"/>
                  </a:lnTo>
                  <a:lnTo>
                    <a:pt x="1121918" y="1077849"/>
                  </a:lnTo>
                  <a:lnTo>
                    <a:pt x="1121918" y="0"/>
                  </a:lnTo>
                  <a:lnTo>
                    <a:pt x="0" y="0"/>
                  </a:lnTo>
                  <a:close/>
                  <a:moveTo>
                    <a:pt x="628396" y="906399"/>
                  </a:moveTo>
                  <a:lnTo>
                    <a:pt x="493522" y="906399"/>
                  </a:lnTo>
                  <a:lnTo>
                    <a:pt x="493522" y="171450"/>
                  </a:lnTo>
                  <a:lnTo>
                    <a:pt x="628396" y="171450"/>
                  </a:lnTo>
                  <a:lnTo>
                    <a:pt x="628396" y="906399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228600" y="4412711"/>
            <a:ext cx="913689" cy="866239"/>
            <a:chOff x="0" y="0"/>
            <a:chExt cx="1218252" cy="11549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18311" cy="1154938"/>
            </a:xfrm>
            <a:custGeom>
              <a:avLst/>
              <a:gdLst/>
              <a:ahLst/>
              <a:cxnLst/>
              <a:rect l="l" t="t" r="r" b="b"/>
              <a:pathLst>
                <a:path w="1218311" h="1154938">
                  <a:moveTo>
                    <a:pt x="0" y="0"/>
                  </a:moveTo>
                  <a:lnTo>
                    <a:pt x="0" y="1154938"/>
                  </a:lnTo>
                  <a:lnTo>
                    <a:pt x="1218311" y="1154938"/>
                  </a:lnTo>
                  <a:lnTo>
                    <a:pt x="1218311" y="0"/>
                  </a:lnTo>
                  <a:lnTo>
                    <a:pt x="0" y="0"/>
                  </a:lnTo>
                  <a:close/>
                  <a:moveTo>
                    <a:pt x="877570" y="832358"/>
                  </a:moveTo>
                  <a:lnTo>
                    <a:pt x="877570" y="971296"/>
                  </a:lnTo>
                  <a:lnTo>
                    <a:pt x="341122" y="971296"/>
                  </a:lnTo>
                  <a:lnTo>
                    <a:pt x="341122" y="508000"/>
                  </a:lnTo>
                  <a:lnTo>
                    <a:pt x="730631" y="508000"/>
                  </a:lnTo>
                  <a:lnTo>
                    <a:pt x="730631" y="322834"/>
                  </a:lnTo>
                  <a:lnTo>
                    <a:pt x="340741" y="322834"/>
                  </a:lnTo>
                  <a:lnTo>
                    <a:pt x="340741" y="183896"/>
                  </a:lnTo>
                  <a:lnTo>
                    <a:pt x="877189" y="183896"/>
                  </a:lnTo>
                  <a:lnTo>
                    <a:pt x="877570" y="647065"/>
                  </a:lnTo>
                  <a:lnTo>
                    <a:pt x="487807" y="647065"/>
                  </a:lnTo>
                  <a:lnTo>
                    <a:pt x="487807" y="832358"/>
                  </a:lnTo>
                  <a:lnTo>
                    <a:pt x="877570" y="832358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297632" y="5977936"/>
            <a:ext cx="818775" cy="763421"/>
            <a:chOff x="0" y="0"/>
            <a:chExt cx="1091700" cy="10178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91692" cy="1017905"/>
            </a:xfrm>
            <a:custGeom>
              <a:avLst/>
              <a:gdLst/>
              <a:ahLst/>
              <a:cxnLst/>
              <a:rect l="l" t="t" r="r" b="b"/>
              <a:pathLst>
                <a:path w="1091692" h="1017905">
                  <a:moveTo>
                    <a:pt x="0" y="0"/>
                  </a:moveTo>
                  <a:lnTo>
                    <a:pt x="0" y="1017905"/>
                  </a:lnTo>
                  <a:lnTo>
                    <a:pt x="1091692" y="1017905"/>
                  </a:lnTo>
                  <a:lnTo>
                    <a:pt x="1091692" y="0"/>
                  </a:lnTo>
                  <a:lnTo>
                    <a:pt x="0" y="0"/>
                  </a:lnTo>
                  <a:close/>
                  <a:moveTo>
                    <a:pt x="786257" y="855980"/>
                  </a:moveTo>
                  <a:lnTo>
                    <a:pt x="305435" y="855980"/>
                  </a:lnTo>
                  <a:lnTo>
                    <a:pt x="305435" y="733552"/>
                  </a:lnTo>
                  <a:lnTo>
                    <a:pt x="654939" y="733552"/>
                  </a:lnTo>
                  <a:lnTo>
                    <a:pt x="654939" y="570357"/>
                  </a:lnTo>
                  <a:lnTo>
                    <a:pt x="305435" y="570357"/>
                  </a:lnTo>
                  <a:lnTo>
                    <a:pt x="305435" y="447929"/>
                  </a:lnTo>
                  <a:lnTo>
                    <a:pt x="654939" y="447929"/>
                  </a:lnTo>
                  <a:lnTo>
                    <a:pt x="654939" y="284734"/>
                  </a:lnTo>
                  <a:lnTo>
                    <a:pt x="305435" y="284734"/>
                  </a:lnTo>
                  <a:lnTo>
                    <a:pt x="305435" y="162306"/>
                  </a:lnTo>
                  <a:lnTo>
                    <a:pt x="786257" y="162306"/>
                  </a:lnTo>
                  <a:lnTo>
                    <a:pt x="786257" y="855980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97632" y="7387581"/>
            <a:ext cx="818775" cy="734521"/>
            <a:chOff x="0" y="0"/>
            <a:chExt cx="1091700" cy="97936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91692" cy="979424"/>
            </a:xfrm>
            <a:custGeom>
              <a:avLst/>
              <a:gdLst/>
              <a:ahLst/>
              <a:cxnLst/>
              <a:rect l="l" t="t" r="r" b="b"/>
              <a:pathLst>
                <a:path w="1091692" h="979424">
                  <a:moveTo>
                    <a:pt x="0" y="0"/>
                  </a:moveTo>
                  <a:lnTo>
                    <a:pt x="0" y="979424"/>
                  </a:lnTo>
                  <a:lnTo>
                    <a:pt x="1091692" y="979424"/>
                  </a:lnTo>
                  <a:lnTo>
                    <a:pt x="1091692" y="0"/>
                  </a:lnTo>
                  <a:lnTo>
                    <a:pt x="0" y="0"/>
                  </a:lnTo>
                  <a:close/>
                  <a:moveTo>
                    <a:pt x="786384" y="823595"/>
                  </a:moveTo>
                  <a:lnTo>
                    <a:pt x="655066" y="823595"/>
                  </a:lnTo>
                  <a:lnTo>
                    <a:pt x="655066" y="549021"/>
                  </a:lnTo>
                  <a:lnTo>
                    <a:pt x="305308" y="549021"/>
                  </a:lnTo>
                  <a:lnTo>
                    <a:pt x="305308" y="156210"/>
                  </a:lnTo>
                  <a:lnTo>
                    <a:pt x="436626" y="156210"/>
                  </a:lnTo>
                  <a:lnTo>
                    <a:pt x="437007" y="431165"/>
                  </a:lnTo>
                  <a:lnTo>
                    <a:pt x="654685" y="431165"/>
                  </a:lnTo>
                  <a:lnTo>
                    <a:pt x="654685" y="156210"/>
                  </a:lnTo>
                  <a:lnTo>
                    <a:pt x="655066" y="156210"/>
                  </a:lnTo>
                  <a:lnTo>
                    <a:pt x="655066" y="155702"/>
                  </a:lnTo>
                  <a:lnTo>
                    <a:pt x="786384" y="155702"/>
                  </a:lnTo>
                  <a:lnTo>
                    <a:pt x="786384" y="823595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39700" y="2616199"/>
            <a:ext cx="17787168" cy="4278401"/>
            <a:chOff x="0" y="0"/>
            <a:chExt cx="23716224" cy="5704535"/>
          </a:xfrm>
        </p:grpSpPr>
        <p:sp>
          <p:nvSpPr>
            <p:cNvPr id="22" name="Freeform 22"/>
            <p:cNvSpPr/>
            <p:nvPr/>
          </p:nvSpPr>
          <p:spPr>
            <a:xfrm>
              <a:off x="16891" y="16891"/>
              <a:ext cx="23682452" cy="5670677"/>
            </a:xfrm>
            <a:custGeom>
              <a:avLst/>
              <a:gdLst/>
              <a:ahLst/>
              <a:cxnLst/>
              <a:rect l="l" t="t" r="r" b="b"/>
              <a:pathLst>
                <a:path w="23682452" h="5670677">
                  <a:moveTo>
                    <a:pt x="0" y="0"/>
                  </a:moveTo>
                  <a:lnTo>
                    <a:pt x="23682452" y="0"/>
                  </a:lnTo>
                  <a:lnTo>
                    <a:pt x="23682452" y="5670677"/>
                  </a:lnTo>
                  <a:lnTo>
                    <a:pt x="0" y="5670677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23716233" cy="5704459"/>
            </a:xfrm>
            <a:custGeom>
              <a:avLst/>
              <a:gdLst/>
              <a:ahLst/>
              <a:cxnLst/>
              <a:rect l="l" t="t" r="r" b="b"/>
              <a:pathLst>
                <a:path w="23716233" h="5704459">
                  <a:moveTo>
                    <a:pt x="16891" y="0"/>
                  </a:moveTo>
                  <a:lnTo>
                    <a:pt x="23699343" y="0"/>
                  </a:lnTo>
                  <a:cubicBezTo>
                    <a:pt x="23708740" y="0"/>
                    <a:pt x="23716233" y="7620"/>
                    <a:pt x="23716233" y="16891"/>
                  </a:cubicBezTo>
                  <a:lnTo>
                    <a:pt x="23716233" y="5687568"/>
                  </a:lnTo>
                  <a:cubicBezTo>
                    <a:pt x="23716233" y="5696966"/>
                    <a:pt x="23708613" y="5704459"/>
                    <a:pt x="23699343" y="5704459"/>
                  </a:cubicBezTo>
                  <a:lnTo>
                    <a:pt x="16891" y="5704459"/>
                  </a:lnTo>
                  <a:cubicBezTo>
                    <a:pt x="7493" y="5704459"/>
                    <a:pt x="0" y="5696839"/>
                    <a:pt x="0" y="5687568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5687568"/>
                  </a:lnTo>
                  <a:lnTo>
                    <a:pt x="16891" y="5687568"/>
                  </a:lnTo>
                  <a:lnTo>
                    <a:pt x="16891" y="5670677"/>
                  </a:lnTo>
                  <a:lnTo>
                    <a:pt x="23699343" y="5670677"/>
                  </a:lnTo>
                  <a:lnTo>
                    <a:pt x="23699343" y="5687568"/>
                  </a:lnTo>
                  <a:lnTo>
                    <a:pt x="23682452" y="5687568"/>
                  </a:lnTo>
                  <a:lnTo>
                    <a:pt x="23682452" y="16891"/>
                  </a:lnTo>
                  <a:lnTo>
                    <a:pt x="23699343" y="16891"/>
                  </a:lnTo>
                  <a:lnTo>
                    <a:pt x="23699343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1553" y="6616744"/>
            <a:ext cx="8115300" cy="2336888"/>
            <a:chOff x="0" y="0"/>
            <a:chExt cx="10820400" cy="31158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20400" cy="3115818"/>
            </a:xfrm>
            <a:custGeom>
              <a:avLst/>
              <a:gdLst/>
              <a:ahLst/>
              <a:cxnLst/>
              <a:rect l="l" t="t" r="r" b="b"/>
              <a:pathLst>
                <a:path w="10820400" h="3115818">
                  <a:moveTo>
                    <a:pt x="0" y="0"/>
                  </a:moveTo>
                  <a:lnTo>
                    <a:pt x="10820400" y="0"/>
                  </a:lnTo>
                  <a:lnTo>
                    <a:pt x="10820400" y="3115818"/>
                  </a:lnTo>
                  <a:lnTo>
                    <a:pt x="0" y="311581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1524" y="-1524"/>
              <a:ext cx="10823448" cy="3118866"/>
            </a:xfrm>
            <a:custGeom>
              <a:avLst/>
              <a:gdLst/>
              <a:ahLst/>
              <a:cxnLst/>
              <a:rect l="l" t="t" r="r" b="b"/>
              <a:pathLst>
                <a:path w="10823448" h="3118866">
                  <a:moveTo>
                    <a:pt x="1524" y="0"/>
                  </a:moveTo>
                  <a:lnTo>
                    <a:pt x="10821924" y="0"/>
                  </a:lnTo>
                  <a:cubicBezTo>
                    <a:pt x="10822813" y="0"/>
                    <a:pt x="10823448" y="762"/>
                    <a:pt x="10823448" y="1524"/>
                  </a:cubicBezTo>
                  <a:lnTo>
                    <a:pt x="10823448" y="3117342"/>
                  </a:lnTo>
                  <a:cubicBezTo>
                    <a:pt x="10823448" y="3118231"/>
                    <a:pt x="10822686" y="3118866"/>
                    <a:pt x="10821924" y="3118866"/>
                  </a:cubicBezTo>
                  <a:lnTo>
                    <a:pt x="1524" y="3118866"/>
                  </a:lnTo>
                  <a:cubicBezTo>
                    <a:pt x="635" y="3118866"/>
                    <a:pt x="0" y="3118104"/>
                    <a:pt x="0" y="3117342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3117342"/>
                  </a:lnTo>
                  <a:lnTo>
                    <a:pt x="1524" y="3117342"/>
                  </a:lnTo>
                  <a:lnTo>
                    <a:pt x="1524" y="3115818"/>
                  </a:lnTo>
                  <a:lnTo>
                    <a:pt x="10821924" y="3115818"/>
                  </a:lnTo>
                  <a:lnTo>
                    <a:pt x="10821924" y="3117342"/>
                  </a:lnTo>
                  <a:lnTo>
                    <a:pt x="10820400" y="3117342"/>
                  </a:lnTo>
                  <a:lnTo>
                    <a:pt x="10820400" y="1524"/>
                  </a:lnTo>
                  <a:lnTo>
                    <a:pt x="10821924" y="1524"/>
                  </a:lnTo>
                  <a:lnTo>
                    <a:pt x="108219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1706441" y="1592838"/>
            <a:ext cx="4940012" cy="471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799">
                <a:solidFill>
                  <a:srgbClr val="FFFFFF"/>
                </a:solidFill>
                <a:latin typeface="IBM Plex Sans Bold"/>
              </a:rPr>
              <a:t>Write the first KPI here.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06441" y="2084532"/>
            <a:ext cx="4940012" cy="42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499">
                <a:solidFill>
                  <a:srgbClr val="FFFFFF"/>
                </a:solidFill>
                <a:latin typeface="IBM Plex Sans"/>
              </a:rPr>
              <a:t>Briefly elaborate on the KPI.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029700" y="3695700"/>
            <a:ext cx="8115300" cy="2336888"/>
            <a:chOff x="0" y="0"/>
            <a:chExt cx="10820400" cy="31158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820400" cy="3115818"/>
            </a:xfrm>
            <a:custGeom>
              <a:avLst/>
              <a:gdLst/>
              <a:ahLst/>
              <a:cxnLst/>
              <a:rect l="l" t="t" r="r" b="b"/>
              <a:pathLst>
                <a:path w="10820400" h="3115818">
                  <a:moveTo>
                    <a:pt x="0" y="0"/>
                  </a:moveTo>
                  <a:lnTo>
                    <a:pt x="10820400" y="0"/>
                  </a:lnTo>
                  <a:lnTo>
                    <a:pt x="10820400" y="3115818"/>
                  </a:lnTo>
                  <a:lnTo>
                    <a:pt x="0" y="311581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-1524" y="-1524"/>
              <a:ext cx="10823448" cy="3118866"/>
            </a:xfrm>
            <a:custGeom>
              <a:avLst/>
              <a:gdLst/>
              <a:ahLst/>
              <a:cxnLst/>
              <a:rect l="l" t="t" r="r" b="b"/>
              <a:pathLst>
                <a:path w="10823448" h="3118866">
                  <a:moveTo>
                    <a:pt x="1524" y="0"/>
                  </a:moveTo>
                  <a:lnTo>
                    <a:pt x="10821924" y="0"/>
                  </a:lnTo>
                  <a:cubicBezTo>
                    <a:pt x="10822813" y="0"/>
                    <a:pt x="10823448" y="762"/>
                    <a:pt x="10823448" y="1524"/>
                  </a:cubicBezTo>
                  <a:lnTo>
                    <a:pt x="10823448" y="3117342"/>
                  </a:lnTo>
                  <a:cubicBezTo>
                    <a:pt x="10823448" y="3118231"/>
                    <a:pt x="10822686" y="3118866"/>
                    <a:pt x="10821924" y="3118866"/>
                  </a:cubicBezTo>
                  <a:lnTo>
                    <a:pt x="1524" y="3118866"/>
                  </a:lnTo>
                  <a:cubicBezTo>
                    <a:pt x="635" y="3118866"/>
                    <a:pt x="0" y="3118104"/>
                    <a:pt x="0" y="3117342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3117342"/>
                  </a:lnTo>
                  <a:lnTo>
                    <a:pt x="1524" y="3117342"/>
                  </a:lnTo>
                  <a:lnTo>
                    <a:pt x="1524" y="3115818"/>
                  </a:lnTo>
                  <a:lnTo>
                    <a:pt x="10821924" y="3115818"/>
                  </a:lnTo>
                  <a:lnTo>
                    <a:pt x="10821924" y="3117342"/>
                  </a:lnTo>
                  <a:lnTo>
                    <a:pt x="10820400" y="3117342"/>
                  </a:lnTo>
                  <a:lnTo>
                    <a:pt x="10820400" y="1524"/>
                  </a:lnTo>
                  <a:lnTo>
                    <a:pt x="10821924" y="1524"/>
                  </a:lnTo>
                  <a:lnTo>
                    <a:pt x="108219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01553" y="3746456"/>
            <a:ext cx="8115300" cy="2336888"/>
            <a:chOff x="0" y="0"/>
            <a:chExt cx="10820400" cy="31158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820400" cy="3115818"/>
            </a:xfrm>
            <a:custGeom>
              <a:avLst/>
              <a:gdLst/>
              <a:ahLst/>
              <a:cxnLst/>
              <a:rect l="l" t="t" r="r" b="b"/>
              <a:pathLst>
                <a:path w="10820400" h="3115818">
                  <a:moveTo>
                    <a:pt x="0" y="0"/>
                  </a:moveTo>
                  <a:lnTo>
                    <a:pt x="10820400" y="0"/>
                  </a:lnTo>
                  <a:lnTo>
                    <a:pt x="10820400" y="3115818"/>
                  </a:lnTo>
                  <a:lnTo>
                    <a:pt x="0" y="311581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-1524" y="-1524"/>
              <a:ext cx="10823448" cy="3118866"/>
            </a:xfrm>
            <a:custGeom>
              <a:avLst/>
              <a:gdLst/>
              <a:ahLst/>
              <a:cxnLst/>
              <a:rect l="l" t="t" r="r" b="b"/>
              <a:pathLst>
                <a:path w="10823448" h="3118866">
                  <a:moveTo>
                    <a:pt x="1524" y="0"/>
                  </a:moveTo>
                  <a:lnTo>
                    <a:pt x="10821924" y="0"/>
                  </a:lnTo>
                  <a:cubicBezTo>
                    <a:pt x="10822813" y="0"/>
                    <a:pt x="10823448" y="762"/>
                    <a:pt x="10823448" y="1524"/>
                  </a:cubicBezTo>
                  <a:lnTo>
                    <a:pt x="10823448" y="3117342"/>
                  </a:lnTo>
                  <a:cubicBezTo>
                    <a:pt x="10823448" y="3118231"/>
                    <a:pt x="10822686" y="3118866"/>
                    <a:pt x="10821924" y="3118866"/>
                  </a:cubicBezTo>
                  <a:lnTo>
                    <a:pt x="1524" y="3118866"/>
                  </a:lnTo>
                  <a:cubicBezTo>
                    <a:pt x="635" y="3118866"/>
                    <a:pt x="0" y="3118104"/>
                    <a:pt x="0" y="3117342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3117342"/>
                  </a:lnTo>
                  <a:lnTo>
                    <a:pt x="1524" y="3117342"/>
                  </a:lnTo>
                  <a:lnTo>
                    <a:pt x="1524" y="3115818"/>
                  </a:lnTo>
                  <a:lnTo>
                    <a:pt x="10821924" y="3115818"/>
                  </a:lnTo>
                  <a:lnTo>
                    <a:pt x="10821924" y="3117342"/>
                  </a:lnTo>
                  <a:lnTo>
                    <a:pt x="10820400" y="3117342"/>
                  </a:lnTo>
                  <a:lnTo>
                    <a:pt x="10820400" y="1524"/>
                  </a:lnTo>
                  <a:lnTo>
                    <a:pt x="10821924" y="1524"/>
                  </a:lnTo>
                  <a:lnTo>
                    <a:pt x="108219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029700" y="6616744"/>
            <a:ext cx="8115300" cy="2336888"/>
            <a:chOff x="0" y="0"/>
            <a:chExt cx="10820400" cy="31158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820400" cy="3115818"/>
            </a:xfrm>
            <a:custGeom>
              <a:avLst/>
              <a:gdLst/>
              <a:ahLst/>
              <a:cxnLst/>
              <a:rect l="l" t="t" r="r" b="b"/>
              <a:pathLst>
                <a:path w="10820400" h="3115818">
                  <a:moveTo>
                    <a:pt x="0" y="0"/>
                  </a:moveTo>
                  <a:lnTo>
                    <a:pt x="10820400" y="0"/>
                  </a:lnTo>
                  <a:lnTo>
                    <a:pt x="10820400" y="3115818"/>
                  </a:lnTo>
                  <a:lnTo>
                    <a:pt x="0" y="311581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-1524" y="-1524"/>
              <a:ext cx="10823448" cy="3118866"/>
            </a:xfrm>
            <a:custGeom>
              <a:avLst/>
              <a:gdLst/>
              <a:ahLst/>
              <a:cxnLst/>
              <a:rect l="l" t="t" r="r" b="b"/>
              <a:pathLst>
                <a:path w="10823448" h="3118866">
                  <a:moveTo>
                    <a:pt x="1524" y="0"/>
                  </a:moveTo>
                  <a:lnTo>
                    <a:pt x="10821924" y="0"/>
                  </a:lnTo>
                  <a:cubicBezTo>
                    <a:pt x="10822813" y="0"/>
                    <a:pt x="10823448" y="762"/>
                    <a:pt x="10823448" y="1524"/>
                  </a:cubicBezTo>
                  <a:lnTo>
                    <a:pt x="10823448" y="3117342"/>
                  </a:lnTo>
                  <a:cubicBezTo>
                    <a:pt x="10823448" y="3118231"/>
                    <a:pt x="10822686" y="3118866"/>
                    <a:pt x="10821924" y="3118866"/>
                  </a:cubicBezTo>
                  <a:lnTo>
                    <a:pt x="1524" y="3118866"/>
                  </a:lnTo>
                  <a:cubicBezTo>
                    <a:pt x="635" y="3118866"/>
                    <a:pt x="0" y="3118104"/>
                    <a:pt x="0" y="3117342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3117342"/>
                  </a:lnTo>
                  <a:lnTo>
                    <a:pt x="1524" y="3117342"/>
                  </a:lnTo>
                  <a:lnTo>
                    <a:pt x="1524" y="3115818"/>
                  </a:lnTo>
                  <a:lnTo>
                    <a:pt x="10821924" y="3115818"/>
                  </a:lnTo>
                  <a:lnTo>
                    <a:pt x="10821924" y="3117342"/>
                  </a:lnTo>
                  <a:lnTo>
                    <a:pt x="10820400" y="3117342"/>
                  </a:lnTo>
                  <a:lnTo>
                    <a:pt x="10820400" y="1524"/>
                  </a:lnTo>
                  <a:lnTo>
                    <a:pt x="10821924" y="1524"/>
                  </a:lnTo>
                  <a:lnTo>
                    <a:pt x="108219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1506200" y="-5605193"/>
            <a:ext cx="10901093" cy="10901093"/>
            <a:chOff x="0" y="0"/>
            <a:chExt cx="14534791" cy="1453479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534769" cy="14534769"/>
            </a:xfrm>
            <a:custGeom>
              <a:avLst/>
              <a:gdLst/>
              <a:ahLst/>
              <a:cxnLst/>
              <a:rect l="l" t="t" r="r" b="b"/>
              <a:pathLst>
                <a:path w="14534769" h="14534769">
                  <a:moveTo>
                    <a:pt x="0" y="0"/>
                  </a:moveTo>
                  <a:lnTo>
                    <a:pt x="14534769" y="0"/>
                  </a:lnTo>
                  <a:lnTo>
                    <a:pt x="14534769" y="14534769"/>
                  </a:lnTo>
                  <a:lnTo>
                    <a:pt x="0" y="14534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9863299" y="1177052"/>
            <a:ext cx="2066602" cy="2066602"/>
            <a:chOff x="0" y="0"/>
            <a:chExt cx="2755469" cy="275546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55519" cy="2755519"/>
            </a:xfrm>
            <a:custGeom>
              <a:avLst/>
              <a:gdLst/>
              <a:ahLst/>
              <a:cxnLst/>
              <a:rect l="l" t="t" r="r" b="b"/>
              <a:pathLst>
                <a:path w="2755519" h="2755519">
                  <a:moveTo>
                    <a:pt x="0" y="0"/>
                  </a:moveTo>
                  <a:lnTo>
                    <a:pt x="2755519" y="0"/>
                  </a:lnTo>
                  <a:lnTo>
                    <a:pt x="2755519" y="2755519"/>
                  </a:lnTo>
                  <a:lnTo>
                    <a:pt x="0" y="2755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1" b="1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374846" y="3833539"/>
            <a:ext cx="6816654" cy="2156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4">
                <a:solidFill>
                  <a:srgbClr val="333F48"/>
                </a:solidFill>
                <a:latin typeface="DejaVu Sans"/>
              </a:rPr>
              <a:t>Leverage brand focus </a:t>
            </a:r>
            <a:r>
              <a:rPr lang="en-US" sz="2799" spc="4">
                <a:solidFill>
                  <a:srgbClr val="333F48"/>
                </a:solidFill>
                <a:latin typeface="DejaVu Sans Bold"/>
              </a:rPr>
              <a:t>Content and material </a:t>
            </a:r>
            <a:r>
              <a:rPr lang="en-US" sz="2799" spc="4">
                <a:solidFill>
                  <a:srgbClr val="333F48"/>
                </a:solidFill>
                <a:latin typeface="DejaVu Sans"/>
              </a:rPr>
              <a:t>social media digital campaigns to drive reach</a:t>
            </a:r>
          </a:p>
        </p:txBody>
      </p:sp>
      <p:grpSp>
        <p:nvGrpSpPr>
          <p:cNvPr id="21" name="Group 21"/>
          <p:cNvGrpSpPr/>
          <p:nvPr/>
        </p:nvGrpSpPr>
        <p:grpSpPr>
          <a:xfrm rot="-5122929">
            <a:off x="-32864394" y="-54146765"/>
            <a:ext cx="82488179" cy="120109825"/>
            <a:chOff x="0" y="0"/>
            <a:chExt cx="109984239" cy="160146433"/>
          </a:xfrm>
        </p:grpSpPr>
        <p:sp>
          <p:nvSpPr>
            <p:cNvPr id="22" name="Freeform 22"/>
            <p:cNvSpPr/>
            <p:nvPr/>
          </p:nvSpPr>
          <p:spPr>
            <a:xfrm>
              <a:off x="25400" y="25400"/>
              <a:ext cx="362458" cy="502920"/>
            </a:xfrm>
            <a:custGeom>
              <a:avLst/>
              <a:gdLst/>
              <a:ahLst/>
              <a:cxnLst/>
              <a:rect l="l" t="t" r="r" b="b"/>
              <a:pathLst>
                <a:path w="362458" h="502920">
                  <a:moveTo>
                    <a:pt x="0" y="251460"/>
                  </a:moveTo>
                  <a:cubicBezTo>
                    <a:pt x="0" y="112522"/>
                    <a:pt x="81153" y="0"/>
                    <a:pt x="181229" y="0"/>
                  </a:cubicBezTo>
                  <a:cubicBezTo>
                    <a:pt x="281305" y="0"/>
                    <a:pt x="362458" y="112522"/>
                    <a:pt x="362458" y="251460"/>
                  </a:cubicBezTo>
                  <a:cubicBezTo>
                    <a:pt x="362458" y="390398"/>
                    <a:pt x="281305" y="502920"/>
                    <a:pt x="181229" y="502920"/>
                  </a:cubicBezTo>
                  <a:cubicBezTo>
                    <a:pt x="81153" y="502920"/>
                    <a:pt x="0" y="390271"/>
                    <a:pt x="0" y="2514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258" cy="553720"/>
            </a:xfrm>
            <a:custGeom>
              <a:avLst/>
              <a:gdLst/>
              <a:ahLst/>
              <a:cxnLst/>
              <a:rect l="l" t="t" r="r" b="b"/>
              <a:pathLst>
                <a:path w="413258" h="553720">
                  <a:moveTo>
                    <a:pt x="0" y="276860"/>
                  </a:moveTo>
                  <a:cubicBezTo>
                    <a:pt x="0" y="132207"/>
                    <a:pt x="85471" y="0"/>
                    <a:pt x="206629" y="0"/>
                  </a:cubicBezTo>
                  <a:lnTo>
                    <a:pt x="206629" y="25400"/>
                  </a:lnTo>
                  <a:lnTo>
                    <a:pt x="206629" y="0"/>
                  </a:lnTo>
                  <a:cubicBezTo>
                    <a:pt x="327787" y="0"/>
                    <a:pt x="413258" y="132207"/>
                    <a:pt x="413258" y="276860"/>
                  </a:cubicBezTo>
                  <a:cubicBezTo>
                    <a:pt x="413258" y="421513"/>
                    <a:pt x="327787" y="553720"/>
                    <a:pt x="206629" y="553720"/>
                  </a:cubicBezTo>
                  <a:lnTo>
                    <a:pt x="206629" y="528320"/>
                  </a:lnTo>
                  <a:lnTo>
                    <a:pt x="206629" y="553720"/>
                  </a:lnTo>
                  <a:cubicBezTo>
                    <a:pt x="85471" y="553593"/>
                    <a:pt x="0" y="421386"/>
                    <a:pt x="0" y="276860"/>
                  </a:cubicBezTo>
                  <a:lnTo>
                    <a:pt x="25400" y="276860"/>
                  </a:lnTo>
                  <a:lnTo>
                    <a:pt x="42291" y="295783"/>
                  </a:lnTo>
                  <a:cubicBezTo>
                    <a:pt x="34798" y="302387"/>
                    <a:pt x="24130" y="304038"/>
                    <a:pt x="14986" y="299974"/>
                  </a:cubicBezTo>
                  <a:cubicBezTo>
                    <a:pt x="5842" y="295910"/>
                    <a:pt x="0" y="286766"/>
                    <a:pt x="0" y="276860"/>
                  </a:cubicBezTo>
                  <a:moveTo>
                    <a:pt x="50800" y="276860"/>
                  </a:moveTo>
                  <a:lnTo>
                    <a:pt x="25400" y="276860"/>
                  </a:lnTo>
                  <a:lnTo>
                    <a:pt x="8509" y="257810"/>
                  </a:lnTo>
                  <a:cubicBezTo>
                    <a:pt x="16002" y="251206"/>
                    <a:pt x="26670" y="249555"/>
                    <a:pt x="35814" y="253619"/>
                  </a:cubicBezTo>
                  <a:cubicBezTo>
                    <a:pt x="44958" y="257683"/>
                    <a:pt x="50800" y="266827"/>
                    <a:pt x="50800" y="276860"/>
                  </a:cubicBezTo>
                  <a:cubicBezTo>
                    <a:pt x="50800" y="409956"/>
                    <a:pt x="127635" y="502920"/>
                    <a:pt x="206629" y="502920"/>
                  </a:cubicBezTo>
                  <a:cubicBezTo>
                    <a:pt x="285623" y="502920"/>
                    <a:pt x="362458" y="409956"/>
                    <a:pt x="362458" y="276860"/>
                  </a:cubicBezTo>
                  <a:lnTo>
                    <a:pt x="387858" y="276860"/>
                  </a:lnTo>
                  <a:lnTo>
                    <a:pt x="362458" y="276860"/>
                  </a:lnTo>
                  <a:cubicBezTo>
                    <a:pt x="362585" y="143764"/>
                    <a:pt x="285750" y="50800"/>
                    <a:pt x="206629" y="50800"/>
                  </a:cubicBezTo>
                  <a:lnTo>
                    <a:pt x="206629" y="25400"/>
                  </a:lnTo>
                  <a:lnTo>
                    <a:pt x="206629" y="50800"/>
                  </a:lnTo>
                  <a:cubicBezTo>
                    <a:pt x="127635" y="50800"/>
                    <a:pt x="50800" y="143764"/>
                    <a:pt x="50800" y="276860"/>
                  </a:cubicBez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5122929">
            <a:off x="-31930247" y="-54079972"/>
            <a:ext cx="82488179" cy="120109825"/>
            <a:chOff x="0" y="0"/>
            <a:chExt cx="109984239" cy="160146433"/>
          </a:xfrm>
        </p:grpSpPr>
        <p:sp>
          <p:nvSpPr>
            <p:cNvPr id="25" name="Freeform 25"/>
            <p:cNvSpPr/>
            <p:nvPr/>
          </p:nvSpPr>
          <p:spPr>
            <a:xfrm>
              <a:off x="25400" y="25400"/>
              <a:ext cx="362458" cy="502920"/>
            </a:xfrm>
            <a:custGeom>
              <a:avLst/>
              <a:gdLst/>
              <a:ahLst/>
              <a:cxnLst/>
              <a:rect l="l" t="t" r="r" b="b"/>
              <a:pathLst>
                <a:path w="362458" h="502920">
                  <a:moveTo>
                    <a:pt x="0" y="251460"/>
                  </a:moveTo>
                  <a:cubicBezTo>
                    <a:pt x="0" y="112522"/>
                    <a:pt x="81153" y="0"/>
                    <a:pt x="181229" y="0"/>
                  </a:cubicBezTo>
                  <a:cubicBezTo>
                    <a:pt x="281305" y="0"/>
                    <a:pt x="362458" y="112522"/>
                    <a:pt x="362458" y="251460"/>
                  </a:cubicBezTo>
                  <a:cubicBezTo>
                    <a:pt x="362458" y="390398"/>
                    <a:pt x="281305" y="502920"/>
                    <a:pt x="181229" y="502920"/>
                  </a:cubicBezTo>
                  <a:cubicBezTo>
                    <a:pt x="81153" y="502920"/>
                    <a:pt x="0" y="390271"/>
                    <a:pt x="0" y="2514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413258" cy="553720"/>
            </a:xfrm>
            <a:custGeom>
              <a:avLst/>
              <a:gdLst/>
              <a:ahLst/>
              <a:cxnLst/>
              <a:rect l="l" t="t" r="r" b="b"/>
              <a:pathLst>
                <a:path w="413258" h="553720">
                  <a:moveTo>
                    <a:pt x="0" y="276860"/>
                  </a:moveTo>
                  <a:cubicBezTo>
                    <a:pt x="0" y="132207"/>
                    <a:pt x="85471" y="0"/>
                    <a:pt x="206629" y="0"/>
                  </a:cubicBezTo>
                  <a:lnTo>
                    <a:pt x="206629" y="25400"/>
                  </a:lnTo>
                  <a:lnTo>
                    <a:pt x="206629" y="0"/>
                  </a:lnTo>
                  <a:cubicBezTo>
                    <a:pt x="327787" y="0"/>
                    <a:pt x="413258" y="132207"/>
                    <a:pt x="413258" y="276860"/>
                  </a:cubicBezTo>
                  <a:cubicBezTo>
                    <a:pt x="413258" y="421513"/>
                    <a:pt x="327787" y="553720"/>
                    <a:pt x="206629" y="553720"/>
                  </a:cubicBezTo>
                  <a:lnTo>
                    <a:pt x="206629" y="528320"/>
                  </a:lnTo>
                  <a:lnTo>
                    <a:pt x="206629" y="553720"/>
                  </a:lnTo>
                  <a:cubicBezTo>
                    <a:pt x="85471" y="553593"/>
                    <a:pt x="0" y="421386"/>
                    <a:pt x="0" y="276860"/>
                  </a:cubicBezTo>
                  <a:lnTo>
                    <a:pt x="25400" y="276860"/>
                  </a:lnTo>
                  <a:lnTo>
                    <a:pt x="42291" y="295783"/>
                  </a:lnTo>
                  <a:cubicBezTo>
                    <a:pt x="34798" y="302387"/>
                    <a:pt x="24130" y="304038"/>
                    <a:pt x="14986" y="299974"/>
                  </a:cubicBezTo>
                  <a:cubicBezTo>
                    <a:pt x="5842" y="295910"/>
                    <a:pt x="0" y="286766"/>
                    <a:pt x="0" y="276860"/>
                  </a:cubicBezTo>
                  <a:moveTo>
                    <a:pt x="50800" y="276860"/>
                  </a:moveTo>
                  <a:lnTo>
                    <a:pt x="25400" y="276860"/>
                  </a:lnTo>
                  <a:lnTo>
                    <a:pt x="8509" y="257810"/>
                  </a:lnTo>
                  <a:cubicBezTo>
                    <a:pt x="16002" y="251206"/>
                    <a:pt x="26670" y="249555"/>
                    <a:pt x="35814" y="253619"/>
                  </a:cubicBezTo>
                  <a:cubicBezTo>
                    <a:pt x="44958" y="257683"/>
                    <a:pt x="50800" y="266827"/>
                    <a:pt x="50800" y="276860"/>
                  </a:cubicBezTo>
                  <a:cubicBezTo>
                    <a:pt x="50800" y="409956"/>
                    <a:pt x="127635" y="502920"/>
                    <a:pt x="206629" y="502920"/>
                  </a:cubicBezTo>
                  <a:cubicBezTo>
                    <a:pt x="285623" y="502920"/>
                    <a:pt x="362458" y="409956"/>
                    <a:pt x="362458" y="276860"/>
                  </a:cubicBezTo>
                  <a:lnTo>
                    <a:pt x="387858" y="276860"/>
                  </a:lnTo>
                  <a:lnTo>
                    <a:pt x="362458" y="276860"/>
                  </a:lnTo>
                  <a:cubicBezTo>
                    <a:pt x="362585" y="143764"/>
                    <a:pt x="285750" y="50800"/>
                    <a:pt x="206629" y="50800"/>
                  </a:cubicBezTo>
                  <a:lnTo>
                    <a:pt x="206629" y="25400"/>
                  </a:lnTo>
                  <a:lnTo>
                    <a:pt x="206629" y="50800"/>
                  </a:lnTo>
                  <a:cubicBezTo>
                    <a:pt x="127635" y="50800"/>
                    <a:pt x="50800" y="143764"/>
                    <a:pt x="50800" y="276860"/>
                  </a:cubicBez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5122929">
            <a:off x="-32287199" y="-54397215"/>
            <a:ext cx="82350073" cy="120675491"/>
            <a:chOff x="0" y="0"/>
            <a:chExt cx="109800098" cy="160900655"/>
          </a:xfrm>
        </p:grpSpPr>
        <p:sp>
          <p:nvSpPr>
            <p:cNvPr id="28" name="Freeform 28"/>
            <p:cNvSpPr/>
            <p:nvPr/>
          </p:nvSpPr>
          <p:spPr>
            <a:xfrm>
              <a:off x="25400" y="25400"/>
              <a:ext cx="178308" cy="1257046"/>
            </a:xfrm>
            <a:custGeom>
              <a:avLst/>
              <a:gdLst/>
              <a:ahLst/>
              <a:cxnLst/>
              <a:rect l="l" t="t" r="r" b="b"/>
              <a:pathLst>
                <a:path w="178308" h="1257046">
                  <a:moveTo>
                    <a:pt x="0" y="428879"/>
                  </a:moveTo>
                  <a:cubicBezTo>
                    <a:pt x="0" y="192024"/>
                    <a:pt x="39878" y="0"/>
                    <a:pt x="89154" y="0"/>
                  </a:cubicBezTo>
                  <a:cubicBezTo>
                    <a:pt x="138430" y="0"/>
                    <a:pt x="178308" y="192024"/>
                    <a:pt x="178308" y="428879"/>
                  </a:cubicBezTo>
                  <a:lnTo>
                    <a:pt x="178308" y="828167"/>
                  </a:lnTo>
                  <a:cubicBezTo>
                    <a:pt x="178308" y="1065022"/>
                    <a:pt x="138430" y="1257046"/>
                    <a:pt x="89154" y="1257046"/>
                  </a:cubicBezTo>
                  <a:cubicBezTo>
                    <a:pt x="39878" y="1257046"/>
                    <a:pt x="0" y="1065022"/>
                    <a:pt x="0" y="828167"/>
                  </a:cubicBezTo>
                  <a:close/>
                </a:path>
              </a:pathLst>
            </a:custGeom>
            <a:gradFill rotWithShape="1">
              <a:gsLst>
                <a:gs pos="0">
                  <a:srgbClr val="B2B2B2">
                    <a:alpha val="100000"/>
                  </a:srgbClr>
                </a:gs>
                <a:gs pos="50000">
                  <a:srgbClr val="B2B2B2">
                    <a:alpha val="100000"/>
                  </a:srgbClr>
                </a:gs>
                <a:gs pos="100000">
                  <a:srgbClr val="B2B2B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229108" cy="1307846"/>
            </a:xfrm>
            <a:custGeom>
              <a:avLst/>
              <a:gdLst/>
              <a:ahLst/>
              <a:cxnLst/>
              <a:rect l="l" t="t" r="r" b="b"/>
              <a:pathLst>
                <a:path w="229108" h="1307846">
                  <a:moveTo>
                    <a:pt x="0" y="454279"/>
                  </a:moveTo>
                  <a:cubicBezTo>
                    <a:pt x="0" y="241427"/>
                    <a:pt x="31496" y="35814"/>
                    <a:pt x="94107" y="4826"/>
                  </a:cubicBezTo>
                  <a:cubicBezTo>
                    <a:pt x="100330" y="1905"/>
                    <a:pt x="107188" y="0"/>
                    <a:pt x="114554" y="0"/>
                  </a:cubicBezTo>
                  <a:cubicBezTo>
                    <a:pt x="125095" y="0"/>
                    <a:pt x="134493" y="6477"/>
                    <a:pt x="138303" y="16383"/>
                  </a:cubicBezTo>
                  <a:lnTo>
                    <a:pt x="114554" y="25400"/>
                  </a:lnTo>
                  <a:lnTo>
                    <a:pt x="114554" y="0"/>
                  </a:lnTo>
                  <a:lnTo>
                    <a:pt x="114554" y="25400"/>
                  </a:lnTo>
                  <a:lnTo>
                    <a:pt x="114554" y="0"/>
                  </a:lnTo>
                  <a:cubicBezTo>
                    <a:pt x="121920" y="0"/>
                    <a:pt x="128905" y="1905"/>
                    <a:pt x="135001" y="4826"/>
                  </a:cubicBezTo>
                  <a:cubicBezTo>
                    <a:pt x="197612" y="35687"/>
                    <a:pt x="229108" y="241427"/>
                    <a:pt x="229108" y="454279"/>
                  </a:cubicBezTo>
                  <a:lnTo>
                    <a:pt x="203708" y="454279"/>
                  </a:lnTo>
                  <a:lnTo>
                    <a:pt x="229108" y="454279"/>
                  </a:lnTo>
                  <a:lnTo>
                    <a:pt x="229108" y="853567"/>
                  </a:lnTo>
                  <a:lnTo>
                    <a:pt x="203708" y="853567"/>
                  </a:lnTo>
                  <a:lnTo>
                    <a:pt x="229108" y="853567"/>
                  </a:lnTo>
                  <a:cubicBezTo>
                    <a:pt x="229108" y="1066419"/>
                    <a:pt x="197612" y="1272159"/>
                    <a:pt x="135001" y="1303020"/>
                  </a:cubicBezTo>
                  <a:cubicBezTo>
                    <a:pt x="128905" y="1306068"/>
                    <a:pt x="121920" y="1307846"/>
                    <a:pt x="114554" y="1307846"/>
                  </a:cubicBezTo>
                  <a:lnTo>
                    <a:pt x="114554" y="1282446"/>
                  </a:lnTo>
                  <a:lnTo>
                    <a:pt x="114554" y="1257046"/>
                  </a:lnTo>
                  <a:lnTo>
                    <a:pt x="114554" y="1282446"/>
                  </a:lnTo>
                  <a:lnTo>
                    <a:pt x="114554" y="1307846"/>
                  </a:lnTo>
                  <a:cubicBezTo>
                    <a:pt x="107188" y="1307846"/>
                    <a:pt x="100203" y="1305941"/>
                    <a:pt x="94107" y="1303020"/>
                  </a:cubicBezTo>
                  <a:cubicBezTo>
                    <a:pt x="31496" y="1272032"/>
                    <a:pt x="0" y="1066419"/>
                    <a:pt x="0" y="853567"/>
                  </a:cubicBezTo>
                  <a:lnTo>
                    <a:pt x="0" y="454279"/>
                  </a:lnTo>
                  <a:lnTo>
                    <a:pt x="25400" y="454279"/>
                  </a:lnTo>
                  <a:lnTo>
                    <a:pt x="0" y="454279"/>
                  </a:lnTo>
                  <a:moveTo>
                    <a:pt x="50800" y="454279"/>
                  </a:moveTo>
                  <a:lnTo>
                    <a:pt x="50800" y="853567"/>
                  </a:lnTo>
                  <a:lnTo>
                    <a:pt x="25400" y="853567"/>
                  </a:lnTo>
                  <a:lnTo>
                    <a:pt x="50800" y="853567"/>
                  </a:lnTo>
                  <a:cubicBezTo>
                    <a:pt x="50800" y="1084580"/>
                    <a:pt x="89408" y="1243965"/>
                    <a:pt x="116586" y="1257427"/>
                  </a:cubicBezTo>
                  <a:cubicBezTo>
                    <a:pt x="116459" y="1257427"/>
                    <a:pt x="115824" y="1257046"/>
                    <a:pt x="114554" y="1257046"/>
                  </a:cubicBezTo>
                  <a:cubicBezTo>
                    <a:pt x="128524" y="1257046"/>
                    <a:pt x="139954" y="1268476"/>
                    <a:pt x="139954" y="1282446"/>
                  </a:cubicBezTo>
                  <a:cubicBezTo>
                    <a:pt x="139954" y="1296416"/>
                    <a:pt x="128524" y="1307846"/>
                    <a:pt x="114554" y="1307846"/>
                  </a:cubicBezTo>
                  <a:cubicBezTo>
                    <a:pt x="100584" y="1307846"/>
                    <a:pt x="89154" y="1296416"/>
                    <a:pt x="89154" y="1282446"/>
                  </a:cubicBezTo>
                  <a:cubicBezTo>
                    <a:pt x="89154" y="1268476"/>
                    <a:pt x="100584" y="1257046"/>
                    <a:pt x="114554" y="1257046"/>
                  </a:cubicBezTo>
                  <a:cubicBezTo>
                    <a:pt x="113411" y="1257046"/>
                    <a:pt x="112649" y="1257427"/>
                    <a:pt x="112522" y="1257427"/>
                  </a:cubicBezTo>
                  <a:cubicBezTo>
                    <a:pt x="139700" y="1243965"/>
                    <a:pt x="178308" y="1084580"/>
                    <a:pt x="178308" y="853567"/>
                  </a:cubicBezTo>
                  <a:lnTo>
                    <a:pt x="178308" y="454279"/>
                  </a:lnTo>
                  <a:cubicBezTo>
                    <a:pt x="178308" y="223266"/>
                    <a:pt x="139700" y="63881"/>
                    <a:pt x="112522" y="50419"/>
                  </a:cubicBezTo>
                  <a:cubicBezTo>
                    <a:pt x="112649" y="50419"/>
                    <a:pt x="113284" y="50800"/>
                    <a:pt x="114554" y="50800"/>
                  </a:cubicBezTo>
                  <a:cubicBezTo>
                    <a:pt x="104013" y="50800"/>
                    <a:pt x="94615" y="44323"/>
                    <a:pt x="90805" y="34417"/>
                  </a:cubicBezTo>
                  <a:lnTo>
                    <a:pt x="114554" y="25400"/>
                  </a:lnTo>
                  <a:lnTo>
                    <a:pt x="114554" y="50800"/>
                  </a:lnTo>
                  <a:cubicBezTo>
                    <a:pt x="115697" y="50800"/>
                    <a:pt x="116459" y="50419"/>
                    <a:pt x="116586" y="50419"/>
                  </a:cubicBezTo>
                  <a:cubicBezTo>
                    <a:pt x="89408" y="63881"/>
                    <a:pt x="50800" y="223266"/>
                    <a:pt x="50800" y="454279"/>
                  </a:cubicBez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30" name="Group 30"/>
          <p:cNvGrpSpPr/>
          <p:nvPr/>
        </p:nvGrpSpPr>
        <p:grpSpPr>
          <a:xfrm rot="-5122929">
            <a:off x="-32966425" y="-51450077"/>
            <a:ext cx="82488179" cy="120109825"/>
            <a:chOff x="0" y="0"/>
            <a:chExt cx="109984239" cy="160146433"/>
          </a:xfrm>
        </p:grpSpPr>
        <p:sp>
          <p:nvSpPr>
            <p:cNvPr id="31" name="Freeform 31"/>
            <p:cNvSpPr/>
            <p:nvPr/>
          </p:nvSpPr>
          <p:spPr>
            <a:xfrm>
              <a:off x="25400" y="25400"/>
              <a:ext cx="362458" cy="502920"/>
            </a:xfrm>
            <a:custGeom>
              <a:avLst/>
              <a:gdLst/>
              <a:ahLst/>
              <a:cxnLst/>
              <a:rect l="l" t="t" r="r" b="b"/>
              <a:pathLst>
                <a:path w="362458" h="502920">
                  <a:moveTo>
                    <a:pt x="0" y="251460"/>
                  </a:moveTo>
                  <a:cubicBezTo>
                    <a:pt x="0" y="112522"/>
                    <a:pt x="81153" y="0"/>
                    <a:pt x="181229" y="0"/>
                  </a:cubicBezTo>
                  <a:cubicBezTo>
                    <a:pt x="281305" y="0"/>
                    <a:pt x="362458" y="112522"/>
                    <a:pt x="362458" y="251460"/>
                  </a:cubicBezTo>
                  <a:cubicBezTo>
                    <a:pt x="362458" y="390398"/>
                    <a:pt x="281305" y="502920"/>
                    <a:pt x="181229" y="502920"/>
                  </a:cubicBezTo>
                  <a:cubicBezTo>
                    <a:pt x="81153" y="502920"/>
                    <a:pt x="0" y="390271"/>
                    <a:pt x="0" y="2514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413258" cy="553720"/>
            </a:xfrm>
            <a:custGeom>
              <a:avLst/>
              <a:gdLst/>
              <a:ahLst/>
              <a:cxnLst/>
              <a:rect l="l" t="t" r="r" b="b"/>
              <a:pathLst>
                <a:path w="413258" h="553720">
                  <a:moveTo>
                    <a:pt x="0" y="276860"/>
                  </a:moveTo>
                  <a:cubicBezTo>
                    <a:pt x="0" y="132207"/>
                    <a:pt x="85471" y="0"/>
                    <a:pt x="206629" y="0"/>
                  </a:cubicBezTo>
                  <a:lnTo>
                    <a:pt x="206629" y="25400"/>
                  </a:lnTo>
                  <a:lnTo>
                    <a:pt x="206629" y="0"/>
                  </a:lnTo>
                  <a:cubicBezTo>
                    <a:pt x="327787" y="0"/>
                    <a:pt x="413258" y="132207"/>
                    <a:pt x="413258" y="276860"/>
                  </a:cubicBezTo>
                  <a:cubicBezTo>
                    <a:pt x="413258" y="421513"/>
                    <a:pt x="327787" y="553720"/>
                    <a:pt x="206629" y="553720"/>
                  </a:cubicBezTo>
                  <a:lnTo>
                    <a:pt x="206629" y="528320"/>
                  </a:lnTo>
                  <a:lnTo>
                    <a:pt x="206629" y="553720"/>
                  </a:lnTo>
                  <a:cubicBezTo>
                    <a:pt x="85471" y="553593"/>
                    <a:pt x="0" y="421386"/>
                    <a:pt x="0" y="276860"/>
                  </a:cubicBezTo>
                  <a:lnTo>
                    <a:pt x="25400" y="276860"/>
                  </a:lnTo>
                  <a:lnTo>
                    <a:pt x="42291" y="295783"/>
                  </a:lnTo>
                  <a:cubicBezTo>
                    <a:pt x="34798" y="302387"/>
                    <a:pt x="24130" y="304038"/>
                    <a:pt x="14986" y="299974"/>
                  </a:cubicBezTo>
                  <a:cubicBezTo>
                    <a:pt x="5842" y="295910"/>
                    <a:pt x="0" y="286766"/>
                    <a:pt x="0" y="276860"/>
                  </a:cubicBezTo>
                  <a:moveTo>
                    <a:pt x="50800" y="276860"/>
                  </a:moveTo>
                  <a:lnTo>
                    <a:pt x="25400" y="276860"/>
                  </a:lnTo>
                  <a:lnTo>
                    <a:pt x="8509" y="257810"/>
                  </a:lnTo>
                  <a:cubicBezTo>
                    <a:pt x="16002" y="251206"/>
                    <a:pt x="26670" y="249555"/>
                    <a:pt x="35814" y="253619"/>
                  </a:cubicBezTo>
                  <a:cubicBezTo>
                    <a:pt x="44958" y="257683"/>
                    <a:pt x="50800" y="266827"/>
                    <a:pt x="50800" y="276860"/>
                  </a:cubicBezTo>
                  <a:cubicBezTo>
                    <a:pt x="50800" y="409956"/>
                    <a:pt x="127635" y="502920"/>
                    <a:pt x="206629" y="502920"/>
                  </a:cubicBezTo>
                  <a:cubicBezTo>
                    <a:pt x="285623" y="502920"/>
                    <a:pt x="362458" y="409956"/>
                    <a:pt x="362458" y="276860"/>
                  </a:cubicBezTo>
                  <a:lnTo>
                    <a:pt x="387858" y="276860"/>
                  </a:lnTo>
                  <a:lnTo>
                    <a:pt x="362458" y="276860"/>
                  </a:lnTo>
                  <a:cubicBezTo>
                    <a:pt x="362585" y="143764"/>
                    <a:pt x="285750" y="50800"/>
                    <a:pt x="206629" y="50800"/>
                  </a:cubicBezTo>
                  <a:lnTo>
                    <a:pt x="206629" y="25400"/>
                  </a:lnTo>
                  <a:lnTo>
                    <a:pt x="206629" y="50800"/>
                  </a:lnTo>
                  <a:cubicBezTo>
                    <a:pt x="127635" y="50800"/>
                    <a:pt x="50800" y="143764"/>
                    <a:pt x="50800" y="276860"/>
                  </a:cubicBez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33" name="Group 33"/>
          <p:cNvGrpSpPr/>
          <p:nvPr/>
        </p:nvGrpSpPr>
        <p:grpSpPr>
          <a:xfrm rot="-5122929">
            <a:off x="-32032278" y="-51383284"/>
            <a:ext cx="82488179" cy="120109825"/>
            <a:chOff x="0" y="0"/>
            <a:chExt cx="109984239" cy="160146433"/>
          </a:xfrm>
        </p:grpSpPr>
        <p:sp>
          <p:nvSpPr>
            <p:cNvPr id="34" name="Freeform 34"/>
            <p:cNvSpPr/>
            <p:nvPr/>
          </p:nvSpPr>
          <p:spPr>
            <a:xfrm>
              <a:off x="25400" y="25400"/>
              <a:ext cx="362458" cy="502920"/>
            </a:xfrm>
            <a:custGeom>
              <a:avLst/>
              <a:gdLst/>
              <a:ahLst/>
              <a:cxnLst/>
              <a:rect l="l" t="t" r="r" b="b"/>
              <a:pathLst>
                <a:path w="362458" h="502920">
                  <a:moveTo>
                    <a:pt x="0" y="251460"/>
                  </a:moveTo>
                  <a:cubicBezTo>
                    <a:pt x="0" y="112522"/>
                    <a:pt x="81153" y="0"/>
                    <a:pt x="181229" y="0"/>
                  </a:cubicBezTo>
                  <a:cubicBezTo>
                    <a:pt x="281305" y="0"/>
                    <a:pt x="362458" y="112522"/>
                    <a:pt x="362458" y="251460"/>
                  </a:cubicBezTo>
                  <a:cubicBezTo>
                    <a:pt x="362458" y="390398"/>
                    <a:pt x="281305" y="502920"/>
                    <a:pt x="181229" y="502920"/>
                  </a:cubicBezTo>
                  <a:cubicBezTo>
                    <a:pt x="81153" y="502920"/>
                    <a:pt x="0" y="390271"/>
                    <a:pt x="0" y="2514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413258" cy="553720"/>
            </a:xfrm>
            <a:custGeom>
              <a:avLst/>
              <a:gdLst/>
              <a:ahLst/>
              <a:cxnLst/>
              <a:rect l="l" t="t" r="r" b="b"/>
              <a:pathLst>
                <a:path w="413258" h="553720">
                  <a:moveTo>
                    <a:pt x="0" y="276860"/>
                  </a:moveTo>
                  <a:cubicBezTo>
                    <a:pt x="0" y="132207"/>
                    <a:pt x="85471" y="0"/>
                    <a:pt x="206629" y="0"/>
                  </a:cubicBezTo>
                  <a:lnTo>
                    <a:pt x="206629" y="25400"/>
                  </a:lnTo>
                  <a:lnTo>
                    <a:pt x="206629" y="0"/>
                  </a:lnTo>
                  <a:cubicBezTo>
                    <a:pt x="327787" y="0"/>
                    <a:pt x="413258" y="132207"/>
                    <a:pt x="413258" y="276860"/>
                  </a:cubicBezTo>
                  <a:cubicBezTo>
                    <a:pt x="413258" y="421513"/>
                    <a:pt x="327787" y="553720"/>
                    <a:pt x="206629" y="553720"/>
                  </a:cubicBezTo>
                  <a:lnTo>
                    <a:pt x="206629" y="528320"/>
                  </a:lnTo>
                  <a:lnTo>
                    <a:pt x="206629" y="553720"/>
                  </a:lnTo>
                  <a:cubicBezTo>
                    <a:pt x="85471" y="553593"/>
                    <a:pt x="0" y="421386"/>
                    <a:pt x="0" y="276860"/>
                  </a:cubicBezTo>
                  <a:lnTo>
                    <a:pt x="25400" y="276860"/>
                  </a:lnTo>
                  <a:lnTo>
                    <a:pt x="42291" y="295783"/>
                  </a:lnTo>
                  <a:cubicBezTo>
                    <a:pt x="34798" y="302387"/>
                    <a:pt x="24130" y="304038"/>
                    <a:pt x="14986" y="299974"/>
                  </a:cubicBezTo>
                  <a:cubicBezTo>
                    <a:pt x="5842" y="295910"/>
                    <a:pt x="0" y="286766"/>
                    <a:pt x="0" y="276860"/>
                  </a:cubicBezTo>
                  <a:moveTo>
                    <a:pt x="50800" y="276860"/>
                  </a:moveTo>
                  <a:lnTo>
                    <a:pt x="25400" y="276860"/>
                  </a:lnTo>
                  <a:lnTo>
                    <a:pt x="8509" y="257810"/>
                  </a:lnTo>
                  <a:cubicBezTo>
                    <a:pt x="16002" y="251206"/>
                    <a:pt x="26670" y="249555"/>
                    <a:pt x="35814" y="253619"/>
                  </a:cubicBezTo>
                  <a:cubicBezTo>
                    <a:pt x="44958" y="257683"/>
                    <a:pt x="50800" y="266827"/>
                    <a:pt x="50800" y="276860"/>
                  </a:cubicBezTo>
                  <a:cubicBezTo>
                    <a:pt x="50800" y="409956"/>
                    <a:pt x="127635" y="502920"/>
                    <a:pt x="206629" y="502920"/>
                  </a:cubicBezTo>
                  <a:cubicBezTo>
                    <a:pt x="285623" y="502920"/>
                    <a:pt x="362458" y="409956"/>
                    <a:pt x="362458" y="276860"/>
                  </a:cubicBezTo>
                  <a:lnTo>
                    <a:pt x="387858" y="276860"/>
                  </a:lnTo>
                  <a:lnTo>
                    <a:pt x="362458" y="276860"/>
                  </a:lnTo>
                  <a:cubicBezTo>
                    <a:pt x="362585" y="143764"/>
                    <a:pt x="285750" y="50800"/>
                    <a:pt x="206629" y="50800"/>
                  </a:cubicBezTo>
                  <a:lnTo>
                    <a:pt x="206629" y="25400"/>
                  </a:lnTo>
                  <a:lnTo>
                    <a:pt x="206629" y="50800"/>
                  </a:lnTo>
                  <a:cubicBezTo>
                    <a:pt x="127635" y="50800"/>
                    <a:pt x="50800" y="143764"/>
                    <a:pt x="50800" y="276860"/>
                  </a:cubicBez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36" name="Group 36"/>
          <p:cNvGrpSpPr/>
          <p:nvPr/>
        </p:nvGrpSpPr>
        <p:grpSpPr>
          <a:xfrm rot="-5122929">
            <a:off x="-33428636" y="-51620059"/>
            <a:ext cx="82350073" cy="120675491"/>
            <a:chOff x="0" y="0"/>
            <a:chExt cx="109800098" cy="160900655"/>
          </a:xfrm>
        </p:grpSpPr>
        <p:sp>
          <p:nvSpPr>
            <p:cNvPr id="37" name="Freeform 37"/>
            <p:cNvSpPr/>
            <p:nvPr/>
          </p:nvSpPr>
          <p:spPr>
            <a:xfrm>
              <a:off x="25400" y="25400"/>
              <a:ext cx="178308" cy="1257046"/>
            </a:xfrm>
            <a:custGeom>
              <a:avLst/>
              <a:gdLst/>
              <a:ahLst/>
              <a:cxnLst/>
              <a:rect l="l" t="t" r="r" b="b"/>
              <a:pathLst>
                <a:path w="178308" h="1257046">
                  <a:moveTo>
                    <a:pt x="0" y="428879"/>
                  </a:moveTo>
                  <a:cubicBezTo>
                    <a:pt x="0" y="192024"/>
                    <a:pt x="39878" y="0"/>
                    <a:pt x="89154" y="0"/>
                  </a:cubicBezTo>
                  <a:cubicBezTo>
                    <a:pt x="138430" y="0"/>
                    <a:pt x="178308" y="192024"/>
                    <a:pt x="178308" y="428879"/>
                  </a:cubicBezTo>
                  <a:lnTo>
                    <a:pt x="178308" y="828167"/>
                  </a:lnTo>
                  <a:cubicBezTo>
                    <a:pt x="178308" y="1065022"/>
                    <a:pt x="138430" y="1257046"/>
                    <a:pt x="89154" y="1257046"/>
                  </a:cubicBezTo>
                  <a:cubicBezTo>
                    <a:pt x="39878" y="1257046"/>
                    <a:pt x="0" y="1065022"/>
                    <a:pt x="0" y="828167"/>
                  </a:cubicBezTo>
                  <a:close/>
                </a:path>
              </a:pathLst>
            </a:custGeom>
            <a:gradFill rotWithShape="1">
              <a:gsLst>
                <a:gs pos="0">
                  <a:srgbClr val="B2B2B2">
                    <a:alpha val="100000"/>
                  </a:srgbClr>
                </a:gs>
                <a:gs pos="50000">
                  <a:srgbClr val="B2B2B2">
                    <a:alpha val="100000"/>
                  </a:srgbClr>
                </a:gs>
                <a:gs pos="100000">
                  <a:srgbClr val="B2B2B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229108" cy="1307846"/>
            </a:xfrm>
            <a:custGeom>
              <a:avLst/>
              <a:gdLst/>
              <a:ahLst/>
              <a:cxnLst/>
              <a:rect l="l" t="t" r="r" b="b"/>
              <a:pathLst>
                <a:path w="229108" h="1307846">
                  <a:moveTo>
                    <a:pt x="0" y="454279"/>
                  </a:moveTo>
                  <a:cubicBezTo>
                    <a:pt x="0" y="241427"/>
                    <a:pt x="31496" y="35814"/>
                    <a:pt x="94107" y="4826"/>
                  </a:cubicBezTo>
                  <a:cubicBezTo>
                    <a:pt x="100330" y="1905"/>
                    <a:pt x="107188" y="0"/>
                    <a:pt x="114554" y="0"/>
                  </a:cubicBezTo>
                  <a:cubicBezTo>
                    <a:pt x="125095" y="0"/>
                    <a:pt x="134493" y="6477"/>
                    <a:pt x="138303" y="16383"/>
                  </a:cubicBezTo>
                  <a:lnTo>
                    <a:pt x="114554" y="25400"/>
                  </a:lnTo>
                  <a:lnTo>
                    <a:pt x="114554" y="0"/>
                  </a:lnTo>
                  <a:lnTo>
                    <a:pt x="114554" y="25400"/>
                  </a:lnTo>
                  <a:lnTo>
                    <a:pt x="114554" y="0"/>
                  </a:lnTo>
                  <a:cubicBezTo>
                    <a:pt x="121920" y="0"/>
                    <a:pt x="128905" y="1905"/>
                    <a:pt x="135001" y="4826"/>
                  </a:cubicBezTo>
                  <a:cubicBezTo>
                    <a:pt x="197612" y="35687"/>
                    <a:pt x="229108" y="241427"/>
                    <a:pt x="229108" y="454279"/>
                  </a:cubicBezTo>
                  <a:lnTo>
                    <a:pt x="203708" y="454279"/>
                  </a:lnTo>
                  <a:lnTo>
                    <a:pt x="229108" y="454279"/>
                  </a:lnTo>
                  <a:lnTo>
                    <a:pt x="229108" y="853567"/>
                  </a:lnTo>
                  <a:lnTo>
                    <a:pt x="203708" y="853567"/>
                  </a:lnTo>
                  <a:lnTo>
                    <a:pt x="229108" y="853567"/>
                  </a:lnTo>
                  <a:cubicBezTo>
                    <a:pt x="229108" y="1066419"/>
                    <a:pt x="197612" y="1272159"/>
                    <a:pt x="135001" y="1303020"/>
                  </a:cubicBezTo>
                  <a:cubicBezTo>
                    <a:pt x="128905" y="1306068"/>
                    <a:pt x="121920" y="1307846"/>
                    <a:pt x="114554" y="1307846"/>
                  </a:cubicBezTo>
                  <a:lnTo>
                    <a:pt x="114554" y="1282446"/>
                  </a:lnTo>
                  <a:lnTo>
                    <a:pt x="114554" y="1257046"/>
                  </a:lnTo>
                  <a:lnTo>
                    <a:pt x="114554" y="1282446"/>
                  </a:lnTo>
                  <a:lnTo>
                    <a:pt x="114554" y="1307846"/>
                  </a:lnTo>
                  <a:cubicBezTo>
                    <a:pt x="107188" y="1307846"/>
                    <a:pt x="100203" y="1305941"/>
                    <a:pt x="94107" y="1303020"/>
                  </a:cubicBezTo>
                  <a:cubicBezTo>
                    <a:pt x="31496" y="1272032"/>
                    <a:pt x="0" y="1066419"/>
                    <a:pt x="0" y="853567"/>
                  </a:cubicBezTo>
                  <a:lnTo>
                    <a:pt x="0" y="454279"/>
                  </a:lnTo>
                  <a:lnTo>
                    <a:pt x="25400" y="454279"/>
                  </a:lnTo>
                  <a:lnTo>
                    <a:pt x="0" y="454279"/>
                  </a:lnTo>
                  <a:moveTo>
                    <a:pt x="50800" y="454279"/>
                  </a:moveTo>
                  <a:lnTo>
                    <a:pt x="50800" y="853567"/>
                  </a:lnTo>
                  <a:lnTo>
                    <a:pt x="25400" y="853567"/>
                  </a:lnTo>
                  <a:lnTo>
                    <a:pt x="50800" y="853567"/>
                  </a:lnTo>
                  <a:cubicBezTo>
                    <a:pt x="50800" y="1084580"/>
                    <a:pt x="89408" y="1243965"/>
                    <a:pt x="116586" y="1257427"/>
                  </a:cubicBezTo>
                  <a:cubicBezTo>
                    <a:pt x="116459" y="1257427"/>
                    <a:pt x="115824" y="1257046"/>
                    <a:pt x="114554" y="1257046"/>
                  </a:cubicBezTo>
                  <a:cubicBezTo>
                    <a:pt x="128524" y="1257046"/>
                    <a:pt x="139954" y="1268476"/>
                    <a:pt x="139954" y="1282446"/>
                  </a:cubicBezTo>
                  <a:cubicBezTo>
                    <a:pt x="139954" y="1296416"/>
                    <a:pt x="128524" y="1307846"/>
                    <a:pt x="114554" y="1307846"/>
                  </a:cubicBezTo>
                  <a:cubicBezTo>
                    <a:pt x="100584" y="1307846"/>
                    <a:pt x="89154" y="1296416"/>
                    <a:pt x="89154" y="1282446"/>
                  </a:cubicBezTo>
                  <a:cubicBezTo>
                    <a:pt x="89154" y="1268476"/>
                    <a:pt x="100584" y="1257046"/>
                    <a:pt x="114554" y="1257046"/>
                  </a:cubicBezTo>
                  <a:cubicBezTo>
                    <a:pt x="113411" y="1257046"/>
                    <a:pt x="112649" y="1257427"/>
                    <a:pt x="112522" y="1257427"/>
                  </a:cubicBezTo>
                  <a:cubicBezTo>
                    <a:pt x="139700" y="1243965"/>
                    <a:pt x="178308" y="1084580"/>
                    <a:pt x="178308" y="853567"/>
                  </a:cubicBezTo>
                  <a:lnTo>
                    <a:pt x="178308" y="454279"/>
                  </a:lnTo>
                  <a:cubicBezTo>
                    <a:pt x="178308" y="223266"/>
                    <a:pt x="139700" y="63881"/>
                    <a:pt x="112522" y="50419"/>
                  </a:cubicBezTo>
                  <a:cubicBezTo>
                    <a:pt x="112649" y="50419"/>
                    <a:pt x="113284" y="50800"/>
                    <a:pt x="114554" y="50800"/>
                  </a:cubicBezTo>
                  <a:cubicBezTo>
                    <a:pt x="104013" y="50800"/>
                    <a:pt x="94615" y="44323"/>
                    <a:pt x="90805" y="34417"/>
                  </a:cubicBezTo>
                  <a:lnTo>
                    <a:pt x="114554" y="25400"/>
                  </a:lnTo>
                  <a:lnTo>
                    <a:pt x="114554" y="50800"/>
                  </a:lnTo>
                  <a:cubicBezTo>
                    <a:pt x="115697" y="50800"/>
                    <a:pt x="116459" y="50419"/>
                    <a:pt x="116586" y="50419"/>
                  </a:cubicBezTo>
                  <a:cubicBezTo>
                    <a:pt x="89408" y="63881"/>
                    <a:pt x="50800" y="223266"/>
                    <a:pt x="50800" y="454279"/>
                  </a:cubicBezTo>
                  <a:close/>
                </a:path>
              </a:pathLst>
            </a:custGeom>
            <a:solidFill>
              <a:srgbClr val="FF6600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0137846" y="3804442"/>
            <a:ext cx="6816654" cy="2156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4">
                <a:solidFill>
                  <a:srgbClr val="333F48"/>
                </a:solidFill>
                <a:latin typeface="DejaVu Sans"/>
              </a:rPr>
              <a:t>Liaison with Restaurants to present </a:t>
            </a:r>
            <a:r>
              <a:rPr lang="en-US" sz="2799" spc="4">
                <a:solidFill>
                  <a:srgbClr val="333F48"/>
                </a:solidFill>
                <a:latin typeface="DejaVu Sans Bold"/>
              </a:rPr>
              <a:t>product as an upgrade </a:t>
            </a:r>
            <a:r>
              <a:rPr lang="en-US" sz="2799" spc="4">
                <a:solidFill>
                  <a:srgbClr val="333F48"/>
                </a:solidFill>
                <a:latin typeface="DejaVu Sans"/>
              </a:rPr>
              <a:t>to drive premiumisation and consumer pull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57300" y="6776242"/>
            <a:ext cx="6816654" cy="2156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4">
                <a:solidFill>
                  <a:srgbClr val="333F48"/>
                </a:solidFill>
                <a:latin typeface="DejaVu Sans Bold"/>
              </a:rPr>
              <a:t>Leverage</a:t>
            </a:r>
            <a:r>
              <a:rPr lang="en-US" sz="2799" spc="4">
                <a:solidFill>
                  <a:srgbClr val="333F48"/>
                </a:solidFill>
                <a:latin typeface="DejaVu Sans"/>
              </a:rPr>
              <a:t> technology ( e.g. SEO) to reach </a:t>
            </a:r>
            <a:r>
              <a:rPr lang="en-US" sz="2799" spc="4">
                <a:solidFill>
                  <a:srgbClr val="333F48"/>
                </a:solidFill>
                <a:latin typeface="DejaVu Sans Bold"/>
              </a:rPr>
              <a:t>target audience </a:t>
            </a:r>
            <a:r>
              <a:rPr lang="en-US" sz="2799" spc="4">
                <a:solidFill>
                  <a:srgbClr val="333F48"/>
                </a:solidFill>
                <a:latin typeface="DejaVu Sans"/>
              </a:rPr>
              <a:t>Millennials, GenX, Females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096500" y="6652939"/>
            <a:ext cx="6816654" cy="2156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4">
                <a:solidFill>
                  <a:srgbClr val="333F48"/>
                </a:solidFill>
                <a:latin typeface="DejaVu Sans Bold"/>
              </a:rPr>
              <a:t>Capitalise </a:t>
            </a:r>
            <a:r>
              <a:rPr lang="en-US" sz="2799" spc="4">
                <a:solidFill>
                  <a:srgbClr val="333F48"/>
                </a:solidFill>
                <a:latin typeface="DejaVu Sans"/>
              </a:rPr>
              <a:t>consumer base on </a:t>
            </a:r>
            <a:r>
              <a:rPr lang="en-US" sz="2799" spc="4">
                <a:solidFill>
                  <a:srgbClr val="333F48"/>
                </a:solidFill>
                <a:latin typeface="DejaVu Sans Bold"/>
              </a:rPr>
              <a:t>Food Tech </a:t>
            </a:r>
            <a:r>
              <a:rPr lang="en-US" sz="2799" spc="4">
                <a:solidFill>
                  <a:srgbClr val="333F48"/>
                </a:solidFill>
                <a:latin typeface="DejaVu Sans"/>
              </a:rPr>
              <a:t>applications 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9375297" y="3919294"/>
            <a:ext cx="721203" cy="1173556"/>
            <a:chOff x="0" y="0"/>
            <a:chExt cx="961604" cy="156474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61644" cy="1564767"/>
            </a:xfrm>
            <a:custGeom>
              <a:avLst/>
              <a:gdLst/>
              <a:ahLst/>
              <a:cxnLst/>
              <a:rect l="l" t="t" r="r" b="b"/>
              <a:pathLst>
                <a:path w="961644" h="1564767">
                  <a:moveTo>
                    <a:pt x="0" y="0"/>
                  </a:moveTo>
                  <a:lnTo>
                    <a:pt x="961644" y="0"/>
                  </a:lnTo>
                  <a:lnTo>
                    <a:pt x="961644" y="1564767"/>
                  </a:lnTo>
                  <a:lnTo>
                    <a:pt x="0" y="1564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33" r="4" b="-132"/>
              </a:stretch>
            </a:blipFill>
          </p:spPr>
        </p:sp>
      </p:grpSp>
      <p:grpSp>
        <p:nvGrpSpPr>
          <p:cNvPr id="44" name="Group 44"/>
          <p:cNvGrpSpPr/>
          <p:nvPr/>
        </p:nvGrpSpPr>
        <p:grpSpPr>
          <a:xfrm>
            <a:off x="9105900" y="6818960"/>
            <a:ext cx="1101617" cy="953399"/>
            <a:chOff x="0" y="0"/>
            <a:chExt cx="1468823" cy="127119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468882" cy="1271143"/>
            </a:xfrm>
            <a:custGeom>
              <a:avLst/>
              <a:gdLst/>
              <a:ahLst/>
              <a:cxnLst/>
              <a:rect l="l" t="t" r="r" b="b"/>
              <a:pathLst>
                <a:path w="1468882" h="1271143">
                  <a:moveTo>
                    <a:pt x="0" y="0"/>
                  </a:moveTo>
                  <a:lnTo>
                    <a:pt x="1468882" y="0"/>
                  </a:lnTo>
                  <a:lnTo>
                    <a:pt x="1468882" y="1271143"/>
                  </a:lnTo>
                  <a:lnTo>
                    <a:pt x="0" y="1271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02" r="4" b="-306"/>
              </a:stretch>
            </a:blipFill>
          </p:spPr>
        </p:sp>
      </p:grpSp>
      <p:sp>
        <p:nvSpPr>
          <p:cNvPr id="46" name="TextBox 46"/>
          <p:cNvSpPr txBox="1"/>
          <p:nvPr/>
        </p:nvSpPr>
        <p:spPr>
          <a:xfrm>
            <a:off x="304800" y="-433398"/>
            <a:ext cx="12725400" cy="151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5400">
                <a:solidFill>
                  <a:srgbClr val="000000"/>
                </a:solidFill>
                <a:latin typeface="IBM Plex Sans"/>
              </a:rPr>
              <a:t>Launch and Marketing activities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48639" y="1216402"/>
            <a:ext cx="10713721" cy="98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29">
                <a:solidFill>
                  <a:srgbClr val="000000"/>
                </a:solidFill>
                <a:latin typeface="TT Rounds Condensed"/>
              </a:rPr>
              <a:t>Social Media campaigns, Leveraging Tech apps and presenting the product proposition an upgrade is key to create demand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419100" y="4285896"/>
            <a:ext cx="879662" cy="879662"/>
            <a:chOff x="0" y="0"/>
            <a:chExt cx="1172883" cy="117288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172845" cy="1172845"/>
            </a:xfrm>
            <a:custGeom>
              <a:avLst/>
              <a:gdLst/>
              <a:ahLst/>
              <a:cxnLst/>
              <a:rect l="l" t="t" r="r" b="b"/>
              <a:pathLst>
                <a:path w="1172845" h="1172845">
                  <a:moveTo>
                    <a:pt x="0" y="0"/>
                  </a:moveTo>
                  <a:lnTo>
                    <a:pt x="1172845" y="0"/>
                  </a:lnTo>
                  <a:lnTo>
                    <a:pt x="1172845" y="1172845"/>
                  </a:lnTo>
                  <a:lnTo>
                    <a:pt x="0" y="1172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3" b="-3"/>
              </a:stretch>
            </a:blipFill>
          </p:spPr>
        </p:sp>
      </p:grpSp>
      <p:grpSp>
        <p:nvGrpSpPr>
          <p:cNvPr id="50" name="Group 50"/>
          <p:cNvGrpSpPr/>
          <p:nvPr/>
        </p:nvGrpSpPr>
        <p:grpSpPr>
          <a:xfrm>
            <a:off x="405828" y="6816609"/>
            <a:ext cx="886568" cy="1113270"/>
            <a:chOff x="0" y="0"/>
            <a:chExt cx="1182091" cy="148436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182116" cy="1484376"/>
            </a:xfrm>
            <a:custGeom>
              <a:avLst/>
              <a:gdLst/>
              <a:ahLst/>
              <a:cxnLst/>
              <a:rect l="l" t="t" r="r" b="b"/>
              <a:pathLst>
                <a:path w="1182116" h="1484376">
                  <a:moveTo>
                    <a:pt x="0" y="0"/>
                  </a:moveTo>
                  <a:lnTo>
                    <a:pt x="1182116" y="0"/>
                  </a:lnTo>
                  <a:lnTo>
                    <a:pt x="1182116" y="1484376"/>
                  </a:lnTo>
                  <a:lnTo>
                    <a:pt x="0" y="1484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42" r="-440" b="1"/>
              </a:stretch>
            </a:blipFill>
          </p:spPr>
        </p:sp>
      </p:grpSp>
      <p:sp>
        <p:nvSpPr>
          <p:cNvPr id="52" name="Freeform 52"/>
          <p:cNvSpPr/>
          <p:nvPr/>
        </p:nvSpPr>
        <p:spPr>
          <a:xfrm>
            <a:off x="11050232" y="176687"/>
            <a:ext cx="6552552" cy="3065207"/>
          </a:xfrm>
          <a:custGeom>
            <a:avLst/>
            <a:gdLst/>
            <a:ahLst/>
            <a:cxnLst/>
            <a:rect l="l" t="t" r="r" b="b"/>
            <a:pathLst>
              <a:path w="6552552" h="3065207">
                <a:moveTo>
                  <a:pt x="0" y="0"/>
                </a:moveTo>
                <a:lnTo>
                  <a:pt x="6552552" y="0"/>
                </a:lnTo>
                <a:lnTo>
                  <a:pt x="6552552" y="3065207"/>
                </a:lnTo>
                <a:lnTo>
                  <a:pt x="0" y="30652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1900"/>
            </a:stretch>
          </a:blipFill>
        </p:spPr>
      </p:sp>
      <p:grpSp>
        <p:nvGrpSpPr>
          <p:cNvPr id="53" name="Group 53"/>
          <p:cNvGrpSpPr/>
          <p:nvPr/>
        </p:nvGrpSpPr>
        <p:grpSpPr>
          <a:xfrm>
            <a:off x="11887200" y="2885301"/>
            <a:ext cx="4267200" cy="276999"/>
            <a:chOff x="0" y="0"/>
            <a:chExt cx="5689600" cy="369332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689600" cy="369316"/>
            </a:xfrm>
            <a:custGeom>
              <a:avLst/>
              <a:gdLst/>
              <a:ahLst/>
              <a:cxnLst/>
              <a:rect l="l" t="t" r="r" b="b"/>
              <a:pathLst>
                <a:path w="5689600" h="369316">
                  <a:moveTo>
                    <a:pt x="0" y="0"/>
                  </a:moveTo>
                  <a:lnTo>
                    <a:pt x="5689600" y="0"/>
                  </a:lnTo>
                  <a:lnTo>
                    <a:pt x="5689600" y="369316"/>
                  </a:lnTo>
                  <a:lnTo>
                    <a:pt x="0" y="369316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0"/>
              <a:ext cx="5689600" cy="3693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1439"/>
                </a:lnSpc>
              </a:pPr>
              <a:r>
                <a:rPr lang="en-US" sz="1200" spc="11">
                  <a:solidFill>
                    <a:srgbClr val="000000"/>
                  </a:solidFill>
                  <a:latin typeface="TT Rounds Condensed"/>
                </a:rPr>
                <a:t>Source: Singapore Productivity Benchmark report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5853" y="6896100"/>
            <a:ext cx="8115300" cy="2336888"/>
            <a:chOff x="0" y="0"/>
            <a:chExt cx="10820400" cy="31158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20400" cy="3115818"/>
            </a:xfrm>
            <a:custGeom>
              <a:avLst/>
              <a:gdLst/>
              <a:ahLst/>
              <a:cxnLst/>
              <a:rect l="l" t="t" r="r" b="b"/>
              <a:pathLst>
                <a:path w="10820400" h="3115818">
                  <a:moveTo>
                    <a:pt x="0" y="0"/>
                  </a:moveTo>
                  <a:lnTo>
                    <a:pt x="10820400" y="0"/>
                  </a:lnTo>
                  <a:lnTo>
                    <a:pt x="10820400" y="3115818"/>
                  </a:lnTo>
                  <a:lnTo>
                    <a:pt x="0" y="311581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1524" y="-1524"/>
              <a:ext cx="10823448" cy="3118866"/>
            </a:xfrm>
            <a:custGeom>
              <a:avLst/>
              <a:gdLst/>
              <a:ahLst/>
              <a:cxnLst/>
              <a:rect l="l" t="t" r="r" b="b"/>
              <a:pathLst>
                <a:path w="10823448" h="3118866">
                  <a:moveTo>
                    <a:pt x="1524" y="0"/>
                  </a:moveTo>
                  <a:lnTo>
                    <a:pt x="10821924" y="0"/>
                  </a:lnTo>
                  <a:cubicBezTo>
                    <a:pt x="10822813" y="0"/>
                    <a:pt x="10823448" y="762"/>
                    <a:pt x="10823448" y="1524"/>
                  </a:cubicBezTo>
                  <a:lnTo>
                    <a:pt x="10823448" y="3117342"/>
                  </a:lnTo>
                  <a:cubicBezTo>
                    <a:pt x="10823448" y="3118231"/>
                    <a:pt x="10822686" y="3118866"/>
                    <a:pt x="10821924" y="3118866"/>
                  </a:cubicBezTo>
                  <a:lnTo>
                    <a:pt x="1524" y="3118866"/>
                  </a:lnTo>
                  <a:cubicBezTo>
                    <a:pt x="635" y="3118866"/>
                    <a:pt x="0" y="3118104"/>
                    <a:pt x="0" y="3117342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3117342"/>
                  </a:lnTo>
                  <a:lnTo>
                    <a:pt x="1524" y="3117342"/>
                  </a:lnTo>
                  <a:lnTo>
                    <a:pt x="1524" y="3115818"/>
                  </a:lnTo>
                  <a:lnTo>
                    <a:pt x="10821924" y="3115818"/>
                  </a:lnTo>
                  <a:lnTo>
                    <a:pt x="10821924" y="3117342"/>
                  </a:lnTo>
                  <a:lnTo>
                    <a:pt x="10820400" y="3117342"/>
                  </a:lnTo>
                  <a:lnTo>
                    <a:pt x="10820400" y="1524"/>
                  </a:lnTo>
                  <a:lnTo>
                    <a:pt x="10821924" y="1524"/>
                  </a:lnTo>
                  <a:lnTo>
                    <a:pt x="108219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1706441" y="1592838"/>
            <a:ext cx="4940012" cy="471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799">
                <a:solidFill>
                  <a:srgbClr val="FFFFFF"/>
                </a:solidFill>
                <a:latin typeface="IBM Plex Sans Bold"/>
              </a:rPr>
              <a:t>Write the first KPI here.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06441" y="2084532"/>
            <a:ext cx="4940012" cy="42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499">
                <a:solidFill>
                  <a:srgbClr val="FFFFFF"/>
                </a:solidFill>
                <a:latin typeface="IBM Plex Sans"/>
              </a:rPr>
              <a:t>Briefly elaborate on the KPI.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44000" y="3975056"/>
            <a:ext cx="8115300" cy="2336888"/>
            <a:chOff x="0" y="0"/>
            <a:chExt cx="10820400" cy="31158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820400" cy="3115818"/>
            </a:xfrm>
            <a:custGeom>
              <a:avLst/>
              <a:gdLst/>
              <a:ahLst/>
              <a:cxnLst/>
              <a:rect l="l" t="t" r="r" b="b"/>
              <a:pathLst>
                <a:path w="10820400" h="3115818">
                  <a:moveTo>
                    <a:pt x="0" y="0"/>
                  </a:moveTo>
                  <a:lnTo>
                    <a:pt x="10820400" y="0"/>
                  </a:lnTo>
                  <a:lnTo>
                    <a:pt x="10820400" y="3115818"/>
                  </a:lnTo>
                  <a:lnTo>
                    <a:pt x="0" y="311581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-1524" y="-1524"/>
              <a:ext cx="10823448" cy="3118866"/>
            </a:xfrm>
            <a:custGeom>
              <a:avLst/>
              <a:gdLst/>
              <a:ahLst/>
              <a:cxnLst/>
              <a:rect l="l" t="t" r="r" b="b"/>
              <a:pathLst>
                <a:path w="10823448" h="3118866">
                  <a:moveTo>
                    <a:pt x="1524" y="0"/>
                  </a:moveTo>
                  <a:lnTo>
                    <a:pt x="10821924" y="0"/>
                  </a:lnTo>
                  <a:cubicBezTo>
                    <a:pt x="10822813" y="0"/>
                    <a:pt x="10823448" y="762"/>
                    <a:pt x="10823448" y="1524"/>
                  </a:cubicBezTo>
                  <a:lnTo>
                    <a:pt x="10823448" y="3117342"/>
                  </a:lnTo>
                  <a:cubicBezTo>
                    <a:pt x="10823448" y="3118231"/>
                    <a:pt x="10822686" y="3118866"/>
                    <a:pt x="10821924" y="3118866"/>
                  </a:cubicBezTo>
                  <a:lnTo>
                    <a:pt x="1524" y="3118866"/>
                  </a:lnTo>
                  <a:cubicBezTo>
                    <a:pt x="635" y="3118866"/>
                    <a:pt x="0" y="3118104"/>
                    <a:pt x="0" y="3117342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3117342"/>
                  </a:lnTo>
                  <a:lnTo>
                    <a:pt x="1524" y="3117342"/>
                  </a:lnTo>
                  <a:lnTo>
                    <a:pt x="1524" y="3115818"/>
                  </a:lnTo>
                  <a:lnTo>
                    <a:pt x="10821924" y="3115818"/>
                  </a:lnTo>
                  <a:lnTo>
                    <a:pt x="10821924" y="3117342"/>
                  </a:lnTo>
                  <a:lnTo>
                    <a:pt x="10820400" y="3117342"/>
                  </a:lnTo>
                  <a:lnTo>
                    <a:pt x="10820400" y="1524"/>
                  </a:lnTo>
                  <a:lnTo>
                    <a:pt x="10821924" y="1524"/>
                  </a:lnTo>
                  <a:lnTo>
                    <a:pt x="108219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15853" y="4025812"/>
            <a:ext cx="8115300" cy="2336888"/>
            <a:chOff x="0" y="0"/>
            <a:chExt cx="10820400" cy="31158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820400" cy="3115818"/>
            </a:xfrm>
            <a:custGeom>
              <a:avLst/>
              <a:gdLst/>
              <a:ahLst/>
              <a:cxnLst/>
              <a:rect l="l" t="t" r="r" b="b"/>
              <a:pathLst>
                <a:path w="10820400" h="3115818">
                  <a:moveTo>
                    <a:pt x="0" y="0"/>
                  </a:moveTo>
                  <a:lnTo>
                    <a:pt x="10820400" y="0"/>
                  </a:lnTo>
                  <a:lnTo>
                    <a:pt x="10820400" y="3115818"/>
                  </a:lnTo>
                  <a:lnTo>
                    <a:pt x="0" y="311581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-1524" y="-1524"/>
              <a:ext cx="10823448" cy="3118866"/>
            </a:xfrm>
            <a:custGeom>
              <a:avLst/>
              <a:gdLst/>
              <a:ahLst/>
              <a:cxnLst/>
              <a:rect l="l" t="t" r="r" b="b"/>
              <a:pathLst>
                <a:path w="10823448" h="3118866">
                  <a:moveTo>
                    <a:pt x="1524" y="0"/>
                  </a:moveTo>
                  <a:lnTo>
                    <a:pt x="10821924" y="0"/>
                  </a:lnTo>
                  <a:cubicBezTo>
                    <a:pt x="10822813" y="0"/>
                    <a:pt x="10823448" y="762"/>
                    <a:pt x="10823448" y="1524"/>
                  </a:cubicBezTo>
                  <a:lnTo>
                    <a:pt x="10823448" y="3117342"/>
                  </a:lnTo>
                  <a:cubicBezTo>
                    <a:pt x="10823448" y="3118231"/>
                    <a:pt x="10822686" y="3118866"/>
                    <a:pt x="10821924" y="3118866"/>
                  </a:cubicBezTo>
                  <a:lnTo>
                    <a:pt x="1524" y="3118866"/>
                  </a:lnTo>
                  <a:cubicBezTo>
                    <a:pt x="635" y="3118866"/>
                    <a:pt x="0" y="3118104"/>
                    <a:pt x="0" y="3117342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3117342"/>
                  </a:lnTo>
                  <a:lnTo>
                    <a:pt x="1524" y="3117342"/>
                  </a:lnTo>
                  <a:lnTo>
                    <a:pt x="1524" y="3115818"/>
                  </a:lnTo>
                  <a:lnTo>
                    <a:pt x="10821924" y="3115818"/>
                  </a:lnTo>
                  <a:lnTo>
                    <a:pt x="10821924" y="3117342"/>
                  </a:lnTo>
                  <a:lnTo>
                    <a:pt x="10820400" y="3117342"/>
                  </a:lnTo>
                  <a:lnTo>
                    <a:pt x="10820400" y="1524"/>
                  </a:lnTo>
                  <a:lnTo>
                    <a:pt x="10821924" y="1524"/>
                  </a:lnTo>
                  <a:lnTo>
                    <a:pt x="108219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144000" y="6896100"/>
            <a:ext cx="8115300" cy="2336888"/>
            <a:chOff x="0" y="0"/>
            <a:chExt cx="10820400" cy="31158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820400" cy="3115818"/>
            </a:xfrm>
            <a:custGeom>
              <a:avLst/>
              <a:gdLst/>
              <a:ahLst/>
              <a:cxnLst/>
              <a:rect l="l" t="t" r="r" b="b"/>
              <a:pathLst>
                <a:path w="10820400" h="3115818">
                  <a:moveTo>
                    <a:pt x="0" y="0"/>
                  </a:moveTo>
                  <a:lnTo>
                    <a:pt x="10820400" y="0"/>
                  </a:lnTo>
                  <a:lnTo>
                    <a:pt x="10820400" y="3115818"/>
                  </a:lnTo>
                  <a:lnTo>
                    <a:pt x="0" y="311581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-1524" y="-1524"/>
              <a:ext cx="10823448" cy="3118866"/>
            </a:xfrm>
            <a:custGeom>
              <a:avLst/>
              <a:gdLst/>
              <a:ahLst/>
              <a:cxnLst/>
              <a:rect l="l" t="t" r="r" b="b"/>
              <a:pathLst>
                <a:path w="10823448" h="3118866">
                  <a:moveTo>
                    <a:pt x="1524" y="0"/>
                  </a:moveTo>
                  <a:lnTo>
                    <a:pt x="10821924" y="0"/>
                  </a:lnTo>
                  <a:cubicBezTo>
                    <a:pt x="10822813" y="0"/>
                    <a:pt x="10823448" y="762"/>
                    <a:pt x="10823448" y="1524"/>
                  </a:cubicBezTo>
                  <a:lnTo>
                    <a:pt x="10823448" y="3117342"/>
                  </a:lnTo>
                  <a:cubicBezTo>
                    <a:pt x="10823448" y="3118231"/>
                    <a:pt x="10822686" y="3118866"/>
                    <a:pt x="10821924" y="3118866"/>
                  </a:cubicBezTo>
                  <a:lnTo>
                    <a:pt x="1524" y="3118866"/>
                  </a:lnTo>
                  <a:cubicBezTo>
                    <a:pt x="635" y="3118866"/>
                    <a:pt x="0" y="3118104"/>
                    <a:pt x="0" y="3117342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3117342"/>
                  </a:lnTo>
                  <a:lnTo>
                    <a:pt x="1524" y="3117342"/>
                  </a:lnTo>
                  <a:lnTo>
                    <a:pt x="1524" y="3115818"/>
                  </a:lnTo>
                  <a:lnTo>
                    <a:pt x="10821924" y="3115818"/>
                  </a:lnTo>
                  <a:lnTo>
                    <a:pt x="10821924" y="3117342"/>
                  </a:lnTo>
                  <a:lnTo>
                    <a:pt x="10820400" y="3117342"/>
                  </a:lnTo>
                  <a:lnTo>
                    <a:pt x="10820400" y="1524"/>
                  </a:lnTo>
                  <a:lnTo>
                    <a:pt x="10821924" y="1524"/>
                  </a:lnTo>
                  <a:lnTo>
                    <a:pt x="108219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1506200" y="-5605193"/>
            <a:ext cx="10901093" cy="10901093"/>
            <a:chOff x="0" y="0"/>
            <a:chExt cx="14534791" cy="1453479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534769" cy="14534769"/>
            </a:xfrm>
            <a:custGeom>
              <a:avLst/>
              <a:gdLst/>
              <a:ahLst/>
              <a:cxnLst/>
              <a:rect l="l" t="t" r="r" b="b"/>
              <a:pathLst>
                <a:path w="14534769" h="14534769">
                  <a:moveTo>
                    <a:pt x="0" y="0"/>
                  </a:moveTo>
                  <a:lnTo>
                    <a:pt x="14534769" y="0"/>
                  </a:lnTo>
                  <a:lnTo>
                    <a:pt x="14534769" y="14534769"/>
                  </a:lnTo>
                  <a:lnTo>
                    <a:pt x="0" y="14534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9863299" y="1177052"/>
            <a:ext cx="2066602" cy="2066602"/>
            <a:chOff x="0" y="0"/>
            <a:chExt cx="2755469" cy="275546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55519" cy="2755519"/>
            </a:xfrm>
            <a:custGeom>
              <a:avLst/>
              <a:gdLst/>
              <a:ahLst/>
              <a:cxnLst/>
              <a:rect l="l" t="t" r="r" b="b"/>
              <a:pathLst>
                <a:path w="2755519" h="2755519">
                  <a:moveTo>
                    <a:pt x="0" y="0"/>
                  </a:moveTo>
                  <a:lnTo>
                    <a:pt x="2755519" y="0"/>
                  </a:lnTo>
                  <a:lnTo>
                    <a:pt x="2755519" y="2755519"/>
                  </a:lnTo>
                  <a:lnTo>
                    <a:pt x="0" y="2755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1" b="1"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15248387" y="266700"/>
            <a:ext cx="2582413" cy="1518644"/>
          </a:xfrm>
          <a:custGeom>
            <a:avLst/>
            <a:gdLst/>
            <a:ahLst/>
            <a:cxnLst/>
            <a:rect l="l" t="t" r="r" b="b"/>
            <a:pathLst>
              <a:path w="2582413" h="1518644">
                <a:moveTo>
                  <a:pt x="0" y="0"/>
                </a:moveTo>
                <a:lnTo>
                  <a:pt x="2582413" y="0"/>
                </a:lnTo>
                <a:lnTo>
                  <a:pt x="2582413" y="1518644"/>
                </a:lnTo>
                <a:lnTo>
                  <a:pt x="0" y="1518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90" b="-690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489146" y="4112895"/>
            <a:ext cx="6816654" cy="2156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4">
                <a:solidFill>
                  <a:srgbClr val="333F48"/>
                </a:solidFill>
                <a:latin typeface="DejaVu Sans"/>
              </a:rPr>
              <a:t>Leverage brand focus  </a:t>
            </a:r>
            <a:r>
              <a:rPr lang="en-US" sz="2799" spc="4">
                <a:solidFill>
                  <a:srgbClr val="333F48"/>
                </a:solidFill>
                <a:latin typeface="DejaVu Sans Bold"/>
              </a:rPr>
              <a:t>Influencers </a:t>
            </a:r>
            <a:r>
              <a:rPr lang="en-US" sz="2799" spc="4">
                <a:solidFill>
                  <a:srgbClr val="333F48"/>
                </a:solidFill>
                <a:latin typeface="DejaVu Sans"/>
              </a:rPr>
              <a:t>campaigns to drive reach</a:t>
            </a:r>
          </a:p>
        </p:txBody>
      </p:sp>
      <p:grpSp>
        <p:nvGrpSpPr>
          <p:cNvPr id="22" name="Group 22"/>
          <p:cNvGrpSpPr/>
          <p:nvPr/>
        </p:nvGrpSpPr>
        <p:grpSpPr>
          <a:xfrm rot="-5122929">
            <a:off x="-32750094" y="-53867409"/>
            <a:ext cx="82488179" cy="120109825"/>
            <a:chOff x="0" y="0"/>
            <a:chExt cx="109984239" cy="160146433"/>
          </a:xfrm>
        </p:grpSpPr>
        <p:sp>
          <p:nvSpPr>
            <p:cNvPr id="23" name="Freeform 23"/>
            <p:cNvSpPr/>
            <p:nvPr/>
          </p:nvSpPr>
          <p:spPr>
            <a:xfrm>
              <a:off x="25400" y="25400"/>
              <a:ext cx="362458" cy="502920"/>
            </a:xfrm>
            <a:custGeom>
              <a:avLst/>
              <a:gdLst/>
              <a:ahLst/>
              <a:cxnLst/>
              <a:rect l="l" t="t" r="r" b="b"/>
              <a:pathLst>
                <a:path w="362458" h="502920">
                  <a:moveTo>
                    <a:pt x="0" y="251460"/>
                  </a:moveTo>
                  <a:cubicBezTo>
                    <a:pt x="0" y="112522"/>
                    <a:pt x="81153" y="0"/>
                    <a:pt x="181229" y="0"/>
                  </a:cubicBezTo>
                  <a:cubicBezTo>
                    <a:pt x="281305" y="0"/>
                    <a:pt x="362458" y="112522"/>
                    <a:pt x="362458" y="251460"/>
                  </a:cubicBezTo>
                  <a:cubicBezTo>
                    <a:pt x="362458" y="390398"/>
                    <a:pt x="281305" y="502920"/>
                    <a:pt x="181229" y="502920"/>
                  </a:cubicBezTo>
                  <a:cubicBezTo>
                    <a:pt x="81153" y="502920"/>
                    <a:pt x="0" y="390271"/>
                    <a:pt x="0" y="2514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413258" cy="553720"/>
            </a:xfrm>
            <a:custGeom>
              <a:avLst/>
              <a:gdLst/>
              <a:ahLst/>
              <a:cxnLst/>
              <a:rect l="l" t="t" r="r" b="b"/>
              <a:pathLst>
                <a:path w="413258" h="553720">
                  <a:moveTo>
                    <a:pt x="0" y="276860"/>
                  </a:moveTo>
                  <a:cubicBezTo>
                    <a:pt x="0" y="132207"/>
                    <a:pt x="85471" y="0"/>
                    <a:pt x="206629" y="0"/>
                  </a:cubicBezTo>
                  <a:lnTo>
                    <a:pt x="206629" y="25400"/>
                  </a:lnTo>
                  <a:lnTo>
                    <a:pt x="206629" y="0"/>
                  </a:lnTo>
                  <a:cubicBezTo>
                    <a:pt x="327787" y="0"/>
                    <a:pt x="413258" y="132207"/>
                    <a:pt x="413258" y="276860"/>
                  </a:cubicBezTo>
                  <a:cubicBezTo>
                    <a:pt x="413258" y="421513"/>
                    <a:pt x="327787" y="553720"/>
                    <a:pt x="206629" y="553720"/>
                  </a:cubicBezTo>
                  <a:lnTo>
                    <a:pt x="206629" y="528320"/>
                  </a:lnTo>
                  <a:lnTo>
                    <a:pt x="206629" y="553720"/>
                  </a:lnTo>
                  <a:cubicBezTo>
                    <a:pt x="85471" y="553593"/>
                    <a:pt x="0" y="421386"/>
                    <a:pt x="0" y="276860"/>
                  </a:cubicBezTo>
                  <a:lnTo>
                    <a:pt x="25400" y="276860"/>
                  </a:lnTo>
                  <a:lnTo>
                    <a:pt x="42291" y="295783"/>
                  </a:lnTo>
                  <a:cubicBezTo>
                    <a:pt x="34798" y="302387"/>
                    <a:pt x="24130" y="304038"/>
                    <a:pt x="14986" y="299974"/>
                  </a:cubicBezTo>
                  <a:cubicBezTo>
                    <a:pt x="5842" y="295910"/>
                    <a:pt x="0" y="286766"/>
                    <a:pt x="0" y="276860"/>
                  </a:cubicBezTo>
                  <a:moveTo>
                    <a:pt x="50800" y="276860"/>
                  </a:moveTo>
                  <a:lnTo>
                    <a:pt x="25400" y="276860"/>
                  </a:lnTo>
                  <a:lnTo>
                    <a:pt x="8509" y="257810"/>
                  </a:lnTo>
                  <a:cubicBezTo>
                    <a:pt x="16002" y="251206"/>
                    <a:pt x="26670" y="249555"/>
                    <a:pt x="35814" y="253619"/>
                  </a:cubicBezTo>
                  <a:cubicBezTo>
                    <a:pt x="44958" y="257683"/>
                    <a:pt x="50800" y="266827"/>
                    <a:pt x="50800" y="276860"/>
                  </a:cubicBezTo>
                  <a:cubicBezTo>
                    <a:pt x="50800" y="409956"/>
                    <a:pt x="127635" y="502920"/>
                    <a:pt x="206629" y="502920"/>
                  </a:cubicBezTo>
                  <a:cubicBezTo>
                    <a:pt x="285623" y="502920"/>
                    <a:pt x="362458" y="409956"/>
                    <a:pt x="362458" y="276860"/>
                  </a:cubicBezTo>
                  <a:lnTo>
                    <a:pt x="387858" y="276860"/>
                  </a:lnTo>
                  <a:lnTo>
                    <a:pt x="362458" y="276860"/>
                  </a:lnTo>
                  <a:cubicBezTo>
                    <a:pt x="362585" y="143764"/>
                    <a:pt x="285750" y="50800"/>
                    <a:pt x="206629" y="50800"/>
                  </a:cubicBezTo>
                  <a:lnTo>
                    <a:pt x="206629" y="25400"/>
                  </a:lnTo>
                  <a:lnTo>
                    <a:pt x="206629" y="50800"/>
                  </a:lnTo>
                  <a:cubicBezTo>
                    <a:pt x="127635" y="50800"/>
                    <a:pt x="50800" y="143764"/>
                    <a:pt x="50800" y="276860"/>
                  </a:cubicBez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25" name="Group 25"/>
          <p:cNvGrpSpPr/>
          <p:nvPr/>
        </p:nvGrpSpPr>
        <p:grpSpPr>
          <a:xfrm rot="-5122929">
            <a:off x="-31815947" y="-53800616"/>
            <a:ext cx="82488179" cy="120109825"/>
            <a:chOff x="0" y="0"/>
            <a:chExt cx="109984239" cy="160146433"/>
          </a:xfrm>
        </p:grpSpPr>
        <p:sp>
          <p:nvSpPr>
            <p:cNvPr id="26" name="Freeform 26"/>
            <p:cNvSpPr/>
            <p:nvPr/>
          </p:nvSpPr>
          <p:spPr>
            <a:xfrm>
              <a:off x="25400" y="25400"/>
              <a:ext cx="362458" cy="502920"/>
            </a:xfrm>
            <a:custGeom>
              <a:avLst/>
              <a:gdLst/>
              <a:ahLst/>
              <a:cxnLst/>
              <a:rect l="l" t="t" r="r" b="b"/>
              <a:pathLst>
                <a:path w="362458" h="502920">
                  <a:moveTo>
                    <a:pt x="0" y="251460"/>
                  </a:moveTo>
                  <a:cubicBezTo>
                    <a:pt x="0" y="112522"/>
                    <a:pt x="81153" y="0"/>
                    <a:pt x="181229" y="0"/>
                  </a:cubicBezTo>
                  <a:cubicBezTo>
                    <a:pt x="281305" y="0"/>
                    <a:pt x="362458" y="112522"/>
                    <a:pt x="362458" y="251460"/>
                  </a:cubicBezTo>
                  <a:cubicBezTo>
                    <a:pt x="362458" y="390398"/>
                    <a:pt x="281305" y="502920"/>
                    <a:pt x="181229" y="502920"/>
                  </a:cubicBezTo>
                  <a:cubicBezTo>
                    <a:pt x="81153" y="502920"/>
                    <a:pt x="0" y="390271"/>
                    <a:pt x="0" y="2514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413258" cy="553720"/>
            </a:xfrm>
            <a:custGeom>
              <a:avLst/>
              <a:gdLst/>
              <a:ahLst/>
              <a:cxnLst/>
              <a:rect l="l" t="t" r="r" b="b"/>
              <a:pathLst>
                <a:path w="413258" h="553720">
                  <a:moveTo>
                    <a:pt x="0" y="276860"/>
                  </a:moveTo>
                  <a:cubicBezTo>
                    <a:pt x="0" y="132207"/>
                    <a:pt x="85471" y="0"/>
                    <a:pt x="206629" y="0"/>
                  </a:cubicBezTo>
                  <a:lnTo>
                    <a:pt x="206629" y="25400"/>
                  </a:lnTo>
                  <a:lnTo>
                    <a:pt x="206629" y="0"/>
                  </a:lnTo>
                  <a:cubicBezTo>
                    <a:pt x="327787" y="0"/>
                    <a:pt x="413258" y="132207"/>
                    <a:pt x="413258" y="276860"/>
                  </a:cubicBezTo>
                  <a:cubicBezTo>
                    <a:pt x="413258" y="421513"/>
                    <a:pt x="327787" y="553720"/>
                    <a:pt x="206629" y="553720"/>
                  </a:cubicBezTo>
                  <a:lnTo>
                    <a:pt x="206629" y="528320"/>
                  </a:lnTo>
                  <a:lnTo>
                    <a:pt x="206629" y="553720"/>
                  </a:lnTo>
                  <a:cubicBezTo>
                    <a:pt x="85471" y="553593"/>
                    <a:pt x="0" y="421386"/>
                    <a:pt x="0" y="276860"/>
                  </a:cubicBezTo>
                  <a:lnTo>
                    <a:pt x="25400" y="276860"/>
                  </a:lnTo>
                  <a:lnTo>
                    <a:pt x="42291" y="295783"/>
                  </a:lnTo>
                  <a:cubicBezTo>
                    <a:pt x="34798" y="302387"/>
                    <a:pt x="24130" y="304038"/>
                    <a:pt x="14986" y="299974"/>
                  </a:cubicBezTo>
                  <a:cubicBezTo>
                    <a:pt x="5842" y="295910"/>
                    <a:pt x="0" y="286766"/>
                    <a:pt x="0" y="276860"/>
                  </a:cubicBezTo>
                  <a:moveTo>
                    <a:pt x="50800" y="276860"/>
                  </a:moveTo>
                  <a:lnTo>
                    <a:pt x="25400" y="276860"/>
                  </a:lnTo>
                  <a:lnTo>
                    <a:pt x="8509" y="257810"/>
                  </a:lnTo>
                  <a:cubicBezTo>
                    <a:pt x="16002" y="251206"/>
                    <a:pt x="26670" y="249555"/>
                    <a:pt x="35814" y="253619"/>
                  </a:cubicBezTo>
                  <a:cubicBezTo>
                    <a:pt x="44958" y="257683"/>
                    <a:pt x="50800" y="266827"/>
                    <a:pt x="50800" y="276860"/>
                  </a:cubicBezTo>
                  <a:cubicBezTo>
                    <a:pt x="50800" y="409956"/>
                    <a:pt x="127635" y="502920"/>
                    <a:pt x="206629" y="502920"/>
                  </a:cubicBezTo>
                  <a:cubicBezTo>
                    <a:pt x="285623" y="502920"/>
                    <a:pt x="362458" y="409956"/>
                    <a:pt x="362458" y="276860"/>
                  </a:cubicBezTo>
                  <a:lnTo>
                    <a:pt x="387858" y="276860"/>
                  </a:lnTo>
                  <a:lnTo>
                    <a:pt x="362458" y="276860"/>
                  </a:lnTo>
                  <a:cubicBezTo>
                    <a:pt x="362585" y="143764"/>
                    <a:pt x="285750" y="50800"/>
                    <a:pt x="206629" y="50800"/>
                  </a:cubicBezTo>
                  <a:lnTo>
                    <a:pt x="206629" y="25400"/>
                  </a:lnTo>
                  <a:lnTo>
                    <a:pt x="206629" y="50800"/>
                  </a:lnTo>
                  <a:cubicBezTo>
                    <a:pt x="127635" y="50800"/>
                    <a:pt x="50800" y="143764"/>
                    <a:pt x="50800" y="276860"/>
                  </a:cubicBez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5122929">
            <a:off x="-32172899" y="-54117859"/>
            <a:ext cx="82350073" cy="120675491"/>
            <a:chOff x="0" y="0"/>
            <a:chExt cx="109800098" cy="160900655"/>
          </a:xfrm>
        </p:grpSpPr>
        <p:sp>
          <p:nvSpPr>
            <p:cNvPr id="29" name="Freeform 29"/>
            <p:cNvSpPr/>
            <p:nvPr/>
          </p:nvSpPr>
          <p:spPr>
            <a:xfrm>
              <a:off x="25400" y="25400"/>
              <a:ext cx="178308" cy="1257046"/>
            </a:xfrm>
            <a:custGeom>
              <a:avLst/>
              <a:gdLst/>
              <a:ahLst/>
              <a:cxnLst/>
              <a:rect l="l" t="t" r="r" b="b"/>
              <a:pathLst>
                <a:path w="178308" h="1257046">
                  <a:moveTo>
                    <a:pt x="0" y="428879"/>
                  </a:moveTo>
                  <a:cubicBezTo>
                    <a:pt x="0" y="192024"/>
                    <a:pt x="39878" y="0"/>
                    <a:pt x="89154" y="0"/>
                  </a:cubicBezTo>
                  <a:cubicBezTo>
                    <a:pt x="138430" y="0"/>
                    <a:pt x="178308" y="192024"/>
                    <a:pt x="178308" y="428879"/>
                  </a:cubicBezTo>
                  <a:lnTo>
                    <a:pt x="178308" y="828167"/>
                  </a:lnTo>
                  <a:cubicBezTo>
                    <a:pt x="178308" y="1065022"/>
                    <a:pt x="138430" y="1257046"/>
                    <a:pt x="89154" y="1257046"/>
                  </a:cubicBezTo>
                  <a:cubicBezTo>
                    <a:pt x="39878" y="1257046"/>
                    <a:pt x="0" y="1065022"/>
                    <a:pt x="0" y="828167"/>
                  </a:cubicBezTo>
                  <a:close/>
                </a:path>
              </a:pathLst>
            </a:custGeom>
            <a:gradFill rotWithShape="1">
              <a:gsLst>
                <a:gs pos="0">
                  <a:srgbClr val="B2B2B2">
                    <a:alpha val="100000"/>
                  </a:srgbClr>
                </a:gs>
                <a:gs pos="50000">
                  <a:srgbClr val="B2B2B2">
                    <a:alpha val="100000"/>
                  </a:srgbClr>
                </a:gs>
                <a:gs pos="100000">
                  <a:srgbClr val="B2B2B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229108" cy="1307846"/>
            </a:xfrm>
            <a:custGeom>
              <a:avLst/>
              <a:gdLst/>
              <a:ahLst/>
              <a:cxnLst/>
              <a:rect l="l" t="t" r="r" b="b"/>
              <a:pathLst>
                <a:path w="229108" h="1307846">
                  <a:moveTo>
                    <a:pt x="0" y="454279"/>
                  </a:moveTo>
                  <a:cubicBezTo>
                    <a:pt x="0" y="241427"/>
                    <a:pt x="31496" y="35814"/>
                    <a:pt x="94107" y="4826"/>
                  </a:cubicBezTo>
                  <a:cubicBezTo>
                    <a:pt x="100330" y="1905"/>
                    <a:pt x="107188" y="0"/>
                    <a:pt x="114554" y="0"/>
                  </a:cubicBezTo>
                  <a:cubicBezTo>
                    <a:pt x="125095" y="0"/>
                    <a:pt x="134493" y="6477"/>
                    <a:pt x="138303" y="16383"/>
                  </a:cubicBezTo>
                  <a:lnTo>
                    <a:pt x="114554" y="25400"/>
                  </a:lnTo>
                  <a:lnTo>
                    <a:pt x="114554" y="0"/>
                  </a:lnTo>
                  <a:lnTo>
                    <a:pt x="114554" y="25400"/>
                  </a:lnTo>
                  <a:lnTo>
                    <a:pt x="114554" y="0"/>
                  </a:lnTo>
                  <a:cubicBezTo>
                    <a:pt x="121920" y="0"/>
                    <a:pt x="128905" y="1905"/>
                    <a:pt x="135001" y="4826"/>
                  </a:cubicBezTo>
                  <a:cubicBezTo>
                    <a:pt x="197612" y="35687"/>
                    <a:pt x="229108" y="241427"/>
                    <a:pt x="229108" y="454279"/>
                  </a:cubicBezTo>
                  <a:lnTo>
                    <a:pt x="203708" y="454279"/>
                  </a:lnTo>
                  <a:lnTo>
                    <a:pt x="229108" y="454279"/>
                  </a:lnTo>
                  <a:lnTo>
                    <a:pt x="229108" y="853567"/>
                  </a:lnTo>
                  <a:lnTo>
                    <a:pt x="203708" y="853567"/>
                  </a:lnTo>
                  <a:lnTo>
                    <a:pt x="229108" y="853567"/>
                  </a:lnTo>
                  <a:cubicBezTo>
                    <a:pt x="229108" y="1066419"/>
                    <a:pt x="197612" y="1272159"/>
                    <a:pt x="135001" y="1303020"/>
                  </a:cubicBezTo>
                  <a:cubicBezTo>
                    <a:pt x="128905" y="1306068"/>
                    <a:pt x="121920" y="1307846"/>
                    <a:pt x="114554" y="1307846"/>
                  </a:cubicBezTo>
                  <a:lnTo>
                    <a:pt x="114554" y="1282446"/>
                  </a:lnTo>
                  <a:lnTo>
                    <a:pt x="114554" y="1257046"/>
                  </a:lnTo>
                  <a:lnTo>
                    <a:pt x="114554" y="1282446"/>
                  </a:lnTo>
                  <a:lnTo>
                    <a:pt x="114554" y="1307846"/>
                  </a:lnTo>
                  <a:cubicBezTo>
                    <a:pt x="107188" y="1307846"/>
                    <a:pt x="100203" y="1305941"/>
                    <a:pt x="94107" y="1303020"/>
                  </a:cubicBezTo>
                  <a:cubicBezTo>
                    <a:pt x="31496" y="1272032"/>
                    <a:pt x="0" y="1066419"/>
                    <a:pt x="0" y="853567"/>
                  </a:cubicBezTo>
                  <a:lnTo>
                    <a:pt x="0" y="454279"/>
                  </a:lnTo>
                  <a:lnTo>
                    <a:pt x="25400" y="454279"/>
                  </a:lnTo>
                  <a:lnTo>
                    <a:pt x="0" y="454279"/>
                  </a:lnTo>
                  <a:moveTo>
                    <a:pt x="50800" y="454279"/>
                  </a:moveTo>
                  <a:lnTo>
                    <a:pt x="50800" y="853567"/>
                  </a:lnTo>
                  <a:lnTo>
                    <a:pt x="25400" y="853567"/>
                  </a:lnTo>
                  <a:lnTo>
                    <a:pt x="50800" y="853567"/>
                  </a:lnTo>
                  <a:cubicBezTo>
                    <a:pt x="50800" y="1084580"/>
                    <a:pt x="89408" y="1243965"/>
                    <a:pt x="116586" y="1257427"/>
                  </a:cubicBezTo>
                  <a:cubicBezTo>
                    <a:pt x="116459" y="1257427"/>
                    <a:pt x="115824" y="1257046"/>
                    <a:pt x="114554" y="1257046"/>
                  </a:cubicBezTo>
                  <a:cubicBezTo>
                    <a:pt x="128524" y="1257046"/>
                    <a:pt x="139954" y="1268476"/>
                    <a:pt x="139954" y="1282446"/>
                  </a:cubicBezTo>
                  <a:cubicBezTo>
                    <a:pt x="139954" y="1296416"/>
                    <a:pt x="128524" y="1307846"/>
                    <a:pt x="114554" y="1307846"/>
                  </a:cubicBezTo>
                  <a:cubicBezTo>
                    <a:pt x="100584" y="1307846"/>
                    <a:pt x="89154" y="1296416"/>
                    <a:pt x="89154" y="1282446"/>
                  </a:cubicBezTo>
                  <a:cubicBezTo>
                    <a:pt x="89154" y="1268476"/>
                    <a:pt x="100584" y="1257046"/>
                    <a:pt x="114554" y="1257046"/>
                  </a:cubicBezTo>
                  <a:cubicBezTo>
                    <a:pt x="113411" y="1257046"/>
                    <a:pt x="112649" y="1257427"/>
                    <a:pt x="112522" y="1257427"/>
                  </a:cubicBezTo>
                  <a:cubicBezTo>
                    <a:pt x="139700" y="1243965"/>
                    <a:pt x="178308" y="1084580"/>
                    <a:pt x="178308" y="853567"/>
                  </a:cubicBezTo>
                  <a:lnTo>
                    <a:pt x="178308" y="454279"/>
                  </a:lnTo>
                  <a:cubicBezTo>
                    <a:pt x="178308" y="223266"/>
                    <a:pt x="139700" y="63881"/>
                    <a:pt x="112522" y="50419"/>
                  </a:cubicBezTo>
                  <a:cubicBezTo>
                    <a:pt x="112649" y="50419"/>
                    <a:pt x="113284" y="50800"/>
                    <a:pt x="114554" y="50800"/>
                  </a:cubicBezTo>
                  <a:cubicBezTo>
                    <a:pt x="104013" y="50800"/>
                    <a:pt x="94615" y="44323"/>
                    <a:pt x="90805" y="34417"/>
                  </a:cubicBezTo>
                  <a:lnTo>
                    <a:pt x="114554" y="25400"/>
                  </a:lnTo>
                  <a:lnTo>
                    <a:pt x="114554" y="50800"/>
                  </a:lnTo>
                  <a:cubicBezTo>
                    <a:pt x="115697" y="50800"/>
                    <a:pt x="116459" y="50419"/>
                    <a:pt x="116586" y="50419"/>
                  </a:cubicBezTo>
                  <a:cubicBezTo>
                    <a:pt x="89408" y="63881"/>
                    <a:pt x="50800" y="223266"/>
                    <a:pt x="50800" y="454279"/>
                  </a:cubicBez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31" name="Group 31"/>
          <p:cNvGrpSpPr/>
          <p:nvPr/>
        </p:nvGrpSpPr>
        <p:grpSpPr>
          <a:xfrm rot="-5122929">
            <a:off x="-32852125" y="-51170721"/>
            <a:ext cx="82488179" cy="120109825"/>
            <a:chOff x="0" y="0"/>
            <a:chExt cx="109984239" cy="160146433"/>
          </a:xfrm>
        </p:grpSpPr>
        <p:sp>
          <p:nvSpPr>
            <p:cNvPr id="32" name="Freeform 32"/>
            <p:cNvSpPr/>
            <p:nvPr/>
          </p:nvSpPr>
          <p:spPr>
            <a:xfrm>
              <a:off x="25400" y="25400"/>
              <a:ext cx="362458" cy="502920"/>
            </a:xfrm>
            <a:custGeom>
              <a:avLst/>
              <a:gdLst/>
              <a:ahLst/>
              <a:cxnLst/>
              <a:rect l="l" t="t" r="r" b="b"/>
              <a:pathLst>
                <a:path w="362458" h="502920">
                  <a:moveTo>
                    <a:pt x="0" y="251460"/>
                  </a:moveTo>
                  <a:cubicBezTo>
                    <a:pt x="0" y="112522"/>
                    <a:pt x="81153" y="0"/>
                    <a:pt x="181229" y="0"/>
                  </a:cubicBezTo>
                  <a:cubicBezTo>
                    <a:pt x="281305" y="0"/>
                    <a:pt x="362458" y="112522"/>
                    <a:pt x="362458" y="251460"/>
                  </a:cubicBezTo>
                  <a:cubicBezTo>
                    <a:pt x="362458" y="390398"/>
                    <a:pt x="281305" y="502920"/>
                    <a:pt x="181229" y="502920"/>
                  </a:cubicBezTo>
                  <a:cubicBezTo>
                    <a:pt x="81153" y="502920"/>
                    <a:pt x="0" y="390271"/>
                    <a:pt x="0" y="2514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413258" cy="553720"/>
            </a:xfrm>
            <a:custGeom>
              <a:avLst/>
              <a:gdLst/>
              <a:ahLst/>
              <a:cxnLst/>
              <a:rect l="l" t="t" r="r" b="b"/>
              <a:pathLst>
                <a:path w="413258" h="553720">
                  <a:moveTo>
                    <a:pt x="0" y="276860"/>
                  </a:moveTo>
                  <a:cubicBezTo>
                    <a:pt x="0" y="132207"/>
                    <a:pt x="85471" y="0"/>
                    <a:pt x="206629" y="0"/>
                  </a:cubicBezTo>
                  <a:lnTo>
                    <a:pt x="206629" y="25400"/>
                  </a:lnTo>
                  <a:lnTo>
                    <a:pt x="206629" y="0"/>
                  </a:lnTo>
                  <a:cubicBezTo>
                    <a:pt x="327787" y="0"/>
                    <a:pt x="413258" y="132207"/>
                    <a:pt x="413258" y="276860"/>
                  </a:cubicBezTo>
                  <a:cubicBezTo>
                    <a:pt x="413258" y="421513"/>
                    <a:pt x="327787" y="553720"/>
                    <a:pt x="206629" y="553720"/>
                  </a:cubicBezTo>
                  <a:lnTo>
                    <a:pt x="206629" y="528320"/>
                  </a:lnTo>
                  <a:lnTo>
                    <a:pt x="206629" y="553720"/>
                  </a:lnTo>
                  <a:cubicBezTo>
                    <a:pt x="85471" y="553593"/>
                    <a:pt x="0" y="421386"/>
                    <a:pt x="0" y="276860"/>
                  </a:cubicBezTo>
                  <a:lnTo>
                    <a:pt x="25400" y="276860"/>
                  </a:lnTo>
                  <a:lnTo>
                    <a:pt x="42291" y="295783"/>
                  </a:lnTo>
                  <a:cubicBezTo>
                    <a:pt x="34798" y="302387"/>
                    <a:pt x="24130" y="304038"/>
                    <a:pt x="14986" y="299974"/>
                  </a:cubicBezTo>
                  <a:cubicBezTo>
                    <a:pt x="5842" y="295910"/>
                    <a:pt x="0" y="286766"/>
                    <a:pt x="0" y="276860"/>
                  </a:cubicBezTo>
                  <a:moveTo>
                    <a:pt x="50800" y="276860"/>
                  </a:moveTo>
                  <a:lnTo>
                    <a:pt x="25400" y="276860"/>
                  </a:lnTo>
                  <a:lnTo>
                    <a:pt x="8509" y="257810"/>
                  </a:lnTo>
                  <a:cubicBezTo>
                    <a:pt x="16002" y="251206"/>
                    <a:pt x="26670" y="249555"/>
                    <a:pt x="35814" y="253619"/>
                  </a:cubicBezTo>
                  <a:cubicBezTo>
                    <a:pt x="44958" y="257683"/>
                    <a:pt x="50800" y="266827"/>
                    <a:pt x="50800" y="276860"/>
                  </a:cubicBezTo>
                  <a:cubicBezTo>
                    <a:pt x="50800" y="409956"/>
                    <a:pt x="127635" y="502920"/>
                    <a:pt x="206629" y="502920"/>
                  </a:cubicBezTo>
                  <a:cubicBezTo>
                    <a:pt x="285623" y="502920"/>
                    <a:pt x="362458" y="409956"/>
                    <a:pt x="362458" y="276860"/>
                  </a:cubicBezTo>
                  <a:lnTo>
                    <a:pt x="387858" y="276860"/>
                  </a:lnTo>
                  <a:lnTo>
                    <a:pt x="362458" y="276860"/>
                  </a:lnTo>
                  <a:cubicBezTo>
                    <a:pt x="362585" y="143764"/>
                    <a:pt x="285750" y="50800"/>
                    <a:pt x="206629" y="50800"/>
                  </a:cubicBezTo>
                  <a:lnTo>
                    <a:pt x="206629" y="25400"/>
                  </a:lnTo>
                  <a:lnTo>
                    <a:pt x="206629" y="50800"/>
                  </a:lnTo>
                  <a:cubicBezTo>
                    <a:pt x="127635" y="50800"/>
                    <a:pt x="50800" y="143764"/>
                    <a:pt x="50800" y="276860"/>
                  </a:cubicBez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34" name="Group 34"/>
          <p:cNvGrpSpPr/>
          <p:nvPr/>
        </p:nvGrpSpPr>
        <p:grpSpPr>
          <a:xfrm rot="-5122929">
            <a:off x="-31917978" y="-51103928"/>
            <a:ext cx="82488179" cy="120109825"/>
            <a:chOff x="0" y="0"/>
            <a:chExt cx="109984239" cy="160146433"/>
          </a:xfrm>
        </p:grpSpPr>
        <p:sp>
          <p:nvSpPr>
            <p:cNvPr id="35" name="Freeform 35"/>
            <p:cNvSpPr/>
            <p:nvPr/>
          </p:nvSpPr>
          <p:spPr>
            <a:xfrm>
              <a:off x="25400" y="25400"/>
              <a:ext cx="362458" cy="502920"/>
            </a:xfrm>
            <a:custGeom>
              <a:avLst/>
              <a:gdLst/>
              <a:ahLst/>
              <a:cxnLst/>
              <a:rect l="l" t="t" r="r" b="b"/>
              <a:pathLst>
                <a:path w="362458" h="502920">
                  <a:moveTo>
                    <a:pt x="0" y="251460"/>
                  </a:moveTo>
                  <a:cubicBezTo>
                    <a:pt x="0" y="112522"/>
                    <a:pt x="81153" y="0"/>
                    <a:pt x="181229" y="0"/>
                  </a:cubicBezTo>
                  <a:cubicBezTo>
                    <a:pt x="281305" y="0"/>
                    <a:pt x="362458" y="112522"/>
                    <a:pt x="362458" y="251460"/>
                  </a:cubicBezTo>
                  <a:cubicBezTo>
                    <a:pt x="362458" y="390398"/>
                    <a:pt x="281305" y="502920"/>
                    <a:pt x="181229" y="502920"/>
                  </a:cubicBezTo>
                  <a:cubicBezTo>
                    <a:pt x="81153" y="502920"/>
                    <a:pt x="0" y="390271"/>
                    <a:pt x="0" y="2514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413258" cy="553720"/>
            </a:xfrm>
            <a:custGeom>
              <a:avLst/>
              <a:gdLst/>
              <a:ahLst/>
              <a:cxnLst/>
              <a:rect l="l" t="t" r="r" b="b"/>
              <a:pathLst>
                <a:path w="413258" h="553720">
                  <a:moveTo>
                    <a:pt x="0" y="276860"/>
                  </a:moveTo>
                  <a:cubicBezTo>
                    <a:pt x="0" y="132207"/>
                    <a:pt x="85471" y="0"/>
                    <a:pt x="206629" y="0"/>
                  </a:cubicBezTo>
                  <a:lnTo>
                    <a:pt x="206629" y="25400"/>
                  </a:lnTo>
                  <a:lnTo>
                    <a:pt x="206629" y="0"/>
                  </a:lnTo>
                  <a:cubicBezTo>
                    <a:pt x="327787" y="0"/>
                    <a:pt x="413258" y="132207"/>
                    <a:pt x="413258" y="276860"/>
                  </a:cubicBezTo>
                  <a:cubicBezTo>
                    <a:pt x="413258" y="421513"/>
                    <a:pt x="327787" y="553720"/>
                    <a:pt x="206629" y="553720"/>
                  </a:cubicBezTo>
                  <a:lnTo>
                    <a:pt x="206629" y="528320"/>
                  </a:lnTo>
                  <a:lnTo>
                    <a:pt x="206629" y="553720"/>
                  </a:lnTo>
                  <a:cubicBezTo>
                    <a:pt x="85471" y="553593"/>
                    <a:pt x="0" y="421386"/>
                    <a:pt x="0" y="276860"/>
                  </a:cubicBezTo>
                  <a:lnTo>
                    <a:pt x="25400" y="276860"/>
                  </a:lnTo>
                  <a:lnTo>
                    <a:pt x="42291" y="295783"/>
                  </a:lnTo>
                  <a:cubicBezTo>
                    <a:pt x="34798" y="302387"/>
                    <a:pt x="24130" y="304038"/>
                    <a:pt x="14986" y="299974"/>
                  </a:cubicBezTo>
                  <a:cubicBezTo>
                    <a:pt x="5842" y="295910"/>
                    <a:pt x="0" y="286766"/>
                    <a:pt x="0" y="276860"/>
                  </a:cubicBezTo>
                  <a:moveTo>
                    <a:pt x="50800" y="276860"/>
                  </a:moveTo>
                  <a:lnTo>
                    <a:pt x="25400" y="276860"/>
                  </a:lnTo>
                  <a:lnTo>
                    <a:pt x="8509" y="257810"/>
                  </a:lnTo>
                  <a:cubicBezTo>
                    <a:pt x="16002" y="251206"/>
                    <a:pt x="26670" y="249555"/>
                    <a:pt x="35814" y="253619"/>
                  </a:cubicBezTo>
                  <a:cubicBezTo>
                    <a:pt x="44958" y="257683"/>
                    <a:pt x="50800" y="266827"/>
                    <a:pt x="50800" y="276860"/>
                  </a:cubicBezTo>
                  <a:cubicBezTo>
                    <a:pt x="50800" y="409956"/>
                    <a:pt x="127635" y="502920"/>
                    <a:pt x="206629" y="502920"/>
                  </a:cubicBezTo>
                  <a:cubicBezTo>
                    <a:pt x="285623" y="502920"/>
                    <a:pt x="362458" y="409956"/>
                    <a:pt x="362458" y="276860"/>
                  </a:cubicBezTo>
                  <a:lnTo>
                    <a:pt x="387858" y="276860"/>
                  </a:lnTo>
                  <a:lnTo>
                    <a:pt x="362458" y="276860"/>
                  </a:lnTo>
                  <a:cubicBezTo>
                    <a:pt x="362585" y="143764"/>
                    <a:pt x="285750" y="50800"/>
                    <a:pt x="206629" y="50800"/>
                  </a:cubicBezTo>
                  <a:lnTo>
                    <a:pt x="206629" y="25400"/>
                  </a:lnTo>
                  <a:lnTo>
                    <a:pt x="206629" y="50800"/>
                  </a:lnTo>
                  <a:cubicBezTo>
                    <a:pt x="127635" y="50800"/>
                    <a:pt x="50800" y="143764"/>
                    <a:pt x="50800" y="276860"/>
                  </a:cubicBez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37" name="Group 37"/>
          <p:cNvGrpSpPr/>
          <p:nvPr/>
        </p:nvGrpSpPr>
        <p:grpSpPr>
          <a:xfrm rot="-5122929">
            <a:off x="-32274930" y="-51421171"/>
            <a:ext cx="82350073" cy="120675491"/>
            <a:chOff x="0" y="0"/>
            <a:chExt cx="109800098" cy="160900655"/>
          </a:xfrm>
        </p:grpSpPr>
        <p:sp>
          <p:nvSpPr>
            <p:cNvPr id="38" name="Freeform 38"/>
            <p:cNvSpPr/>
            <p:nvPr/>
          </p:nvSpPr>
          <p:spPr>
            <a:xfrm>
              <a:off x="25400" y="25400"/>
              <a:ext cx="178308" cy="1257046"/>
            </a:xfrm>
            <a:custGeom>
              <a:avLst/>
              <a:gdLst/>
              <a:ahLst/>
              <a:cxnLst/>
              <a:rect l="l" t="t" r="r" b="b"/>
              <a:pathLst>
                <a:path w="178308" h="1257046">
                  <a:moveTo>
                    <a:pt x="0" y="428879"/>
                  </a:moveTo>
                  <a:cubicBezTo>
                    <a:pt x="0" y="192024"/>
                    <a:pt x="39878" y="0"/>
                    <a:pt x="89154" y="0"/>
                  </a:cubicBezTo>
                  <a:cubicBezTo>
                    <a:pt x="138430" y="0"/>
                    <a:pt x="178308" y="192024"/>
                    <a:pt x="178308" y="428879"/>
                  </a:cubicBezTo>
                  <a:lnTo>
                    <a:pt x="178308" y="828167"/>
                  </a:lnTo>
                  <a:cubicBezTo>
                    <a:pt x="178308" y="1065022"/>
                    <a:pt x="138430" y="1257046"/>
                    <a:pt x="89154" y="1257046"/>
                  </a:cubicBezTo>
                  <a:cubicBezTo>
                    <a:pt x="39878" y="1257046"/>
                    <a:pt x="0" y="1065022"/>
                    <a:pt x="0" y="828167"/>
                  </a:cubicBezTo>
                  <a:close/>
                </a:path>
              </a:pathLst>
            </a:custGeom>
            <a:gradFill rotWithShape="1">
              <a:gsLst>
                <a:gs pos="0">
                  <a:srgbClr val="B2B2B2">
                    <a:alpha val="100000"/>
                  </a:srgbClr>
                </a:gs>
                <a:gs pos="50000">
                  <a:srgbClr val="B2B2B2">
                    <a:alpha val="100000"/>
                  </a:srgbClr>
                </a:gs>
                <a:gs pos="100000">
                  <a:srgbClr val="B2B2B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229108" cy="1307846"/>
            </a:xfrm>
            <a:custGeom>
              <a:avLst/>
              <a:gdLst/>
              <a:ahLst/>
              <a:cxnLst/>
              <a:rect l="l" t="t" r="r" b="b"/>
              <a:pathLst>
                <a:path w="229108" h="1307846">
                  <a:moveTo>
                    <a:pt x="0" y="454279"/>
                  </a:moveTo>
                  <a:cubicBezTo>
                    <a:pt x="0" y="241427"/>
                    <a:pt x="31496" y="35814"/>
                    <a:pt x="94107" y="4826"/>
                  </a:cubicBezTo>
                  <a:cubicBezTo>
                    <a:pt x="100330" y="1905"/>
                    <a:pt x="107188" y="0"/>
                    <a:pt x="114554" y="0"/>
                  </a:cubicBezTo>
                  <a:cubicBezTo>
                    <a:pt x="125095" y="0"/>
                    <a:pt x="134493" y="6477"/>
                    <a:pt x="138303" y="16383"/>
                  </a:cubicBezTo>
                  <a:lnTo>
                    <a:pt x="114554" y="25400"/>
                  </a:lnTo>
                  <a:lnTo>
                    <a:pt x="114554" y="0"/>
                  </a:lnTo>
                  <a:lnTo>
                    <a:pt x="114554" y="25400"/>
                  </a:lnTo>
                  <a:lnTo>
                    <a:pt x="114554" y="0"/>
                  </a:lnTo>
                  <a:cubicBezTo>
                    <a:pt x="121920" y="0"/>
                    <a:pt x="128905" y="1905"/>
                    <a:pt x="135001" y="4826"/>
                  </a:cubicBezTo>
                  <a:cubicBezTo>
                    <a:pt x="197612" y="35687"/>
                    <a:pt x="229108" y="241427"/>
                    <a:pt x="229108" y="454279"/>
                  </a:cubicBezTo>
                  <a:lnTo>
                    <a:pt x="203708" y="454279"/>
                  </a:lnTo>
                  <a:lnTo>
                    <a:pt x="229108" y="454279"/>
                  </a:lnTo>
                  <a:lnTo>
                    <a:pt x="229108" y="853567"/>
                  </a:lnTo>
                  <a:lnTo>
                    <a:pt x="203708" y="853567"/>
                  </a:lnTo>
                  <a:lnTo>
                    <a:pt x="229108" y="853567"/>
                  </a:lnTo>
                  <a:cubicBezTo>
                    <a:pt x="229108" y="1066419"/>
                    <a:pt x="197612" y="1272159"/>
                    <a:pt x="135001" y="1303020"/>
                  </a:cubicBezTo>
                  <a:cubicBezTo>
                    <a:pt x="128905" y="1306068"/>
                    <a:pt x="121920" y="1307846"/>
                    <a:pt x="114554" y="1307846"/>
                  </a:cubicBezTo>
                  <a:lnTo>
                    <a:pt x="114554" y="1282446"/>
                  </a:lnTo>
                  <a:lnTo>
                    <a:pt x="114554" y="1257046"/>
                  </a:lnTo>
                  <a:lnTo>
                    <a:pt x="114554" y="1282446"/>
                  </a:lnTo>
                  <a:lnTo>
                    <a:pt x="114554" y="1307846"/>
                  </a:lnTo>
                  <a:cubicBezTo>
                    <a:pt x="107188" y="1307846"/>
                    <a:pt x="100203" y="1305941"/>
                    <a:pt x="94107" y="1303020"/>
                  </a:cubicBezTo>
                  <a:cubicBezTo>
                    <a:pt x="31496" y="1272032"/>
                    <a:pt x="0" y="1066419"/>
                    <a:pt x="0" y="853567"/>
                  </a:cubicBezTo>
                  <a:lnTo>
                    <a:pt x="0" y="454279"/>
                  </a:lnTo>
                  <a:lnTo>
                    <a:pt x="25400" y="454279"/>
                  </a:lnTo>
                  <a:lnTo>
                    <a:pt x="0" y="454279"/>
                  </a:lnTo>
                  <a:moveTo>
                    <a:pt x="50800" y="454279"/>
                  </a:moveTo>
                  <a:lnTo>
                    <a:pt x="50800" y="853567"/>
                  </a:lnTo>
                  <a:lnTo>
                    <a:pt x="25400" y="853567"/>
                  </a:lnTo>
                  <a:lnTo>
                    <a:pt x="50800" y="853567"/>
                  </a:lnTo>
                  <a:cubicBezTo>
                    <a:pt x="50800" y="1084580"/>
                    <a:pt x="89408" y="1243965"/>
                    <a:pt x="116586" y="1257427"/>
                  </a:cubicBezTo>
                  <a:cubicBezTo>
                    <a:pt x="116459" y="1257427"/>
                    <a:pt x="115824" y="1257046"/>
                    <a:pt x="114554" y="1257046"/>
                  </a:cubicBezTo>
                  <a:cubicBezTo>
                    <a:pt x="128524" y="1257046"/>
                    <a:pt x="139954" y="1268476"/>
                    <a:pt x="139954" y="1282446"/>
                  </a:cubicBezTo>
                  <a:cubicBezTo>
                    <a:pt x="139954" y="1296416"/>
                    <a:pt x="128524" y="1307846"/>
                    <a:pt x="114554" y="1307846"/>
                  </a:cubicBezTo>
                  <a:cubicBezTo>
                    <a:pt x="100584" y="1307846"/>
                    <a:pt x="89154" y="1296416"/>
                    <a:pt x="89154" y="1282446"/>
                  </a:cubicBezTo>
                  <a:cubicBezTo>
                    <a:pt x="89154" y="1268476"/>
                    <a:pt x="100584" y="1257046"/>
                    <a:pt x="114554" y="1257046"/>
                  </a:cubicBezTo>
                  <a:cubicBezTo>
                    <a:pt x="113411" y="1257046"/>
                    <a:pt x="112649" y="1257427"/>
                    <a:pt x="112522" y="1257427"/>
                  </a:cubicBezTo>
                  <a:cubicBezTo>
                    <a:pt x="139700" y="1243965"/>
                    <a:pt x="178308" y="1084580"/>
                    <a:pt x="178308" y="853567"/>
                  </a:cubicBezTo>
                  <a:lnTo>
                    <a:pt x="178308" y="454279"/>
                  </a:lnTo>
                  <a:cubicBezTo>
                    <a:pt x="178308" y="223266"/>
                    <a:pt x="139700" y="63881"/>
                    <a:pt x="112522" y="50419"/>
                  </a:cubicBezTo>
                  <a:cubicBezTo>
                    <a:pt x="112649" y="50419"/>
                    <a:pt x="113284" y="50800"/>
                    <a:pt x="114554" y="50800"/>
                  </a:cubicBezTo>
                  <a:cubicBezTo>
                    <a:pt x="104013" y="50800"/>
                    <a:pt x="94615" y="44323"/>
                    <a:pt x="90805" y="34417"/>
                  </a:cubicBezTo>
                  <a:lnTo>
                    <a:pt x="114554" y="25400"/>
                  </a:lnTo>
                  <a:lnTo>
                    <a:pt x="114554" y="50800"/>
                  </a:lnTo>
                  <a:cubicBezTo>
                    <a:pt x="115697" y="50800"/>
                    <a:pt x="116459" y="50419"/>
                    <a:pt x="116586" y="50419"/>
                  </a:cubicBezTo>
                  <a:cubicBezTo>
                    <a:pt x="89408" y="63881"/>
                    <a:pt x="50800" y="223266"/>
                    <a:pt x="50800" y="454279"/>
                  </a:cubicBezTo>
                  <a:close/>
                </a:path>
              </a:pathLst>
            </a:custGeom>
            <a:solidFill>
              <a:srgbClr val="FF6600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10252146" y="4083798"/>
            <a:ext cx="6816654" cy="2156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4">
                <a:solidFill>
                  <a:srgbClr val="333F48"/>
                </a:solidFill>
                <a:latin typeface="DejaVu Sans"/>
              </a:rPr>
              <a:t>Awareness on </a:t>
            </a:r>
            <a:r>
              <a:rPr lang="en-US" sz="2799" spc="4">
                <a:solidFill>
                  <a:srgbClr val="333F48"/>
                </a:solidFill>
                <a:latin typeface="DejaVu Sans Bold"/>
              </a:rPr>
              <a:t>Health benefits </a:t>
            </a:r>
            <a:r>
              <a:rPr lang="en-US" sz="2799" spc="4">
                <a:solidFill>
                  <a:srgbClr val="333F48"/>
                </a:solidFill>
                <a:latin typeface="DejaVu Sans"/>
              </a:rPr>
              <a:t>through </a:t>
            </a:r>
            <a:r>
              <a:rPr lang="en-US" sz="2799" spc="4">
                <a:solidFill>
                  <a:srgbClr val="333F48"/>
                </a:solidFill>
                <a:latin typeface="DejaVu Sans Bold"/>
              </a:rPr>
              <a:t>Expert </a:t>
            </a:r>
            <a:r>
              <a:rPr lang="en-US" sz="2799" spc="4">
                <a:solidFill>
                  <a:srgbClr val="333F48"/>
                </a:solidFill>
                <a:latin typeface="DejaVu Sans"/>
              </a:rPr>
              <a:t>podcasts or other campaigns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71600" y="7055598"/>
            <a:ext cx="6816654" cy="2156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4">
                <a:solidFill>
                  <a:srgbClr val="333F48"/>
                </a:solidFill>
                <a:latin typeface="DejaVu Sans"/>
              </a:rPr>
              <a:t>Presence in related </a:t>
            </a:r>
            <a:r>
              <a:rPr lang="en-US" sz="2799" spc="4">
                <a:solidFill>
                  <a:srgbClr val="333F48"/>
                </a:solidFill>
                <a:latin typeface="DejaVu Sans Bold"/>
              </a:rPr>
              <a:t>Social Events, In-flight </a:t>
            </a:r>
            <a:r>
              <a:rPr lang="en-US" sz="2799" spc="4">
                <a:solidFill>
                  <a:srgbClr val="333F48"/>
                </a:solidFill>
                <a:latin typeface="DejaVu Sans"/>
              </a:rPr>
              <a:t>entertainment to drive relevance and consideration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10800" y="6932295"/>
            <a:ext cx="6816654" cy="2156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spc="6">
                <a:solidFill>
                  <a:srgbClr val="333F48"/>
                </a:solidFill>
                <a:latin typeface="DejaVu Sans Bold"/>
              </a:rPr>
              <a:t>Blog posts </a:t>
            </a:r>
            <a:r>
              <a:rPr lang="en-US" sz="4000" spc="6">
                <a:solidFill>
                  <a:srgbClr val="333F48"/>
                </a:solidFill>
                <a:latin typeface="DejaVu Sans"/>
              </a:rPr>
              <a:t>and presence in </a:t>
            </a:r>
            <a:r>
              <a:rPr lang="en-US" sz="4000" spc="6">
                <a:solidFill>
                  <a:srgbClr val="333F48"/>
                </a:solidFill>
                <a:latin typeface="DejaVu Sans Bold"/>
              </a:rPr>
              <a:t>Food and Gourmet </a:t>
            </a:r>
            <a:r>
              <a:rPr lang="en-US" sz="4000" spc="6">
                <a:solidFill>
                  <a:srgbClr val="333F48"/>
                </a:solidFill>
                <a:latin typeface="DejaVu Sans"/>
              </a:rPr>
              <a:t>magazines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9372600" y="7109244"/>
            <a:ext cx="1173556" cy="853656"/>
            <a:chOff x="0" y="0"/>
            <a:chExt cx="1564741" cy="113820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564767" cy="1138174"/>
            </a:xfrm>
            <a:custGeom>
              <a:avLst/>
              <a:gdLst/>
              <a:ahLst/>
              <a:cxnLst/>
              <a:rect l="l" t="t" r="r" b="b"/>
              <a:pathLst>
                <a:path w="1564767" h="1138174">
                  <a:moveTo>
                    <a:pt x="0" y="0"/>
                  </a:moveTo>
                  <a:lnTo>
                    <a:pt x="1564767" y="0"/>
                  </a:lnTo>
                  <a:lnTo>
                    <a:pt x="1564767" y="1138174"/>
                  </a:lnTo>
                  <a:lnTo>
                    <a:pt x="0" y="1138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0" r="-108" b="-2"/>
              </a:stretch>
            </a:blipFill>
          </p:spPr>
        </p:sp>
      </p:grpSp>
      <p:grpSp>
        <p:nvGrpSpPr>
          <p:cNvPr id="45" name="Group 45"/>
          <p:cNvGrpSpPr/>
          <p:nvPr/>
        </p:nvGrpSpPr>
        <p:grpSpPr>
          <a:xfrm>
            <a:off x="599672" y="4479309"/>
            <a:ext cx="1000528" cy="740391"/>
            <a:chOff x="0" y="0"/>
            <a:chExt cx="1334037" cy="98718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334008" cy="987171"/>
            </a:xfrm>
            <a:custGeom>
              <a:avLst/>
              <a:gdLst/>
              <a:ahLst/>
              <a:cxnLst/>
              <a:rect l="l" t="t" r="r" b="b"/>
              <a:pathLst>
                <a:path w="1334008" h="987171">
                  <a:moveTo>
                    <a:pt x="0" y="0"/>
                  </a:moveTo>
                  <a:lnTo>
                    <a:pt x="1334008" y="0"/>
                  </a:lnTo>
                  <a:lnTo>
                    <a:pt x="1334008" y="987171"/>
                  </a:lnTo>
                  <a:lnTo>
                    <a:pt x="0" y="98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82" r="-284" b="-1"/>
              </a:stretch>
            </a:blipFill>
          </p:spPr>
        </p:sp>
      </p:grpSp>
      <p:grpSp>
        <p:nvGrpSpPr>
          <p:cNvPr id="47" name="Group 47"/>
          <p:cNvGrpSpPr/>
          <p:nvPr/>
        </p:nvGrpSpPr>
        <p:grpSpPr>
          <a:xfrm>
            <a:off x="599672" y="7124700"/>
            <a:ext cx="1000528" cy="971422"/>
            <a:chOff x="0" y="0"/>
            <a:chExt cx="1334037" cy="129522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334008" cy="1295273"/>
            </a:xfrm>
            <a:custGeom>
              <a:avLst/>
              <a:gdLst/>
              <a:ahLst/>
              <a:cxnLst/>
              <a:rect l="l" t="t" r="r" b="b"/>
              <a:pathLst>
                <a:path w="1334008" h="1295273">
                  <a:moveTo>
                    <a:pt x="0" y="0"/>
                  </a:moveTo>
                  <a:lnTo>
                    <a:pt x="1334008" y="0"/>
                  </a:lnTo>
                  <a:lnTo>
                    <a:pt x="1334008" y="1295273"/>
                  </a:lnTo>
                  <a:lnTo>
                    <a:pt x="0" y="1295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49" r="-451" b="3"/>
              </a:stretch>
            </a:blipFill>
          </p:spPr>
        </p:sp>
      </p:grpSp>
      <p:grpSp>
        <p:nvGrpSpPr>
          <p:cNvPr id="49" name="Group 49"/>
          <p:cNvGrpSpPr/>
          <p:nvPr/>
        </p:nvGrpSpPr>
        <p:grpSpPr>
          <a:xfrm>
            <a:off x="9278794" y="4142405"/>
            <a:ext cx="838559" cy="1173556"/>
            <a:chOff x="0" y="0"/>
            <a:chExt cx="1118079" cy="1564741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118108" cy="1564767"/>
            </a:xfrm>
            <a:custGeom>
              <a:avLst/>
              <a:gdLst/>
              <a:ahLst/>
              <a:cxnLst/>
              <a:rect l="l" t="t" r="r" b="b"/>
              <a:pathLst>
                <a:path w="1118108" h="1564767">
                  <a:moveTo>
                    <a:pt x="0" y="0"/>
                  </a:moveTo>
                  <a:lnTo>
                    <a:pt x="1118108" y="0"/>
                  </a:lnTo>
                  <a:lnTo>
                    <a:pt x="1118108" y="1564767"/>
                  </a:lnTo>
                  <a:lnTo>
                    <a:pt x="0" y="1564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23" r="-221" b="1"/>
              </a:stretch>
            </a:blipFill>
          </p:spPr>
        </p:sp>
      </p:grpSp>
      <p:sp>
        <p:nvSpPr>
          <p:cNvPr id="51" name="TextBox 51"/>
          <p:cNvSpPr txBox="1"/>
          <p:nvPr/>
        </p:nvSpPr>
        <p:spPr>
          <a:xfrm>
            <a:off x="304800" y="-433398"/>
            <a:ext cx="12725400" cy="151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5400">
                <a:solidFill>
                  <a:srgbClr val="000000"/>
                </a:solidFill>
                <a:latin typeface="IBM Plex Sans"/>
              </a:rPr>
              <a:t>Launch and Marketing activities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48639" y="1216402"/>
            <a:ext cx="13304521" cy="98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29">
                <a:solidFill>
                  <a:srgbClr val="000000"/>
                </a:solidFill>
                <a:latin typeface="TT Rounds Condensed"/>
              </a:rPr>
              <a:t>Influences, Leveraging Experts and creating awareness through various channels will be effective in driving productivity from media campaigns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41798" y="2198877"/>
            <a:ext cx="10004403" cy="5889246"/>
          </a:xfrm>
          <a:custGeom>
            <a:avLst/>
            <a:gdLst/>
            <a:ahLst/>
            <a:cxnLst/>
            <a:rect l="l" t="t" r="r" b="b"/>
            <a:pathLst>
              <a:path w="10004403" h="5889246">
                <a:moveTo>
                  <a:pt x="0" y="0"/>
                </a:moveTo>
                <a:lnTo>
                  <a:pt x="10004403" y="0"/>
                </a:lnTo>
                <a:lnTo>
                  <a:pt x="10004403" y="5889246"/>
                </a:lnTo>
                <a:lnTo>
                  <a:pt x="0" y="5889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127332"/>
            <a:ext cx="423543" cy="431386"/>
            <a:chOff x="0" y="0"/>
            <a:chExt cx="564724" cy="5751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4769" cy="575183"/>
            </a:xfrm>
            <a:custGeom>
              <a:avLst/>
              <a:gdLst/>
              <a:ahLst/>
              <a:cxnLst/>
              <a:rect l="l" t="t" r="r" b="b"/>
              <a:pathLst>
                <a:path w="564769" h="575183">
                  <a:moveTo>
                    <a:pt x="0" y="0"/>
                  </a:moveTo>
                  <a:lnTo>
                    <a:pt x="564769" y="0"/>
                  </a:lnTo>
                  <a:lnTo>
                    <a:pt x="564769" y="575183"/>
                  </a:lnTo>
                  <a:lnTo>
                    <a:pt x="0" y="575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25" r="-91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855796" y="1169219"/>
            <a:ext cx="2689779" cy="330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IBM Plex Sans"/>
              </a:rPr>
              <a:t>Company Name</a:t>
            </a:r>
          </a:p>
        </p:txBody>
      </p:sp>
      <p:grpSp>
        <p:nvGrpSpPr>
          <p:cNvPr id="9" name="Group 9"/>
          <p:cNvGrpSpPr/>
          <p:nvPr/>
        </p:nvGrpSpPr>
        <p:grpSpPr>
          <a:xfrm rot="2151761">
            <a:off x="10912533" y="-4157532"/>
            <a:ext cx="10454404" cy="7622211"/>
            <a:chOff x="0" y="0"/>
            <a:chExt cx="13939205" cy="101629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39265" cy="10162921"/>
            </a:xfrm>
            <a:custGeom>
              <a:avLst/>
              <a:gdLst/>
              <a:ahLst/>
              <a:cxnLst/>
              <a:rect l="l" t="t" r="r" b="b"/>
              <a:pathLst>
                <a:path w="13939265" h="10162921">
                  <a:moveTo>
                    <a:pt x="0" y="0"/>
                  </a:moveTo>
                  <a:lnTo>
                    <a:pt x="13939265" y="0"/>
                  </a:lnTo>
                  <a:lnTo>
                    <a:pt x="13939265" y="10162921"/>
                  </a:lnTo>
                  <a:lnTo>
                    <a:pt x="0" y="10162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6" r="-16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2700000">
            <a:off x="-3778847" y="6712178"/>
            <a:ext cx="11422613" cy="8328123"/>
            <a:chOff x="0" y="0"/>
            <a:chExt cx="15230151" cy="111041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30094" cy="11104118"/>
            </a:xfrm>
            <a:custGeom>
              <a:avLst/>
              <a:gdLst/>
              <a:ahLst/>
              <a:cxnLst/>
              <a:rect l="l" t="t" r="r" b="b"/>
              <a:pathLst>
                <a:path w="15230094" h="11104118">
                  <a:moveTo>
                    <a:pt x="0" y="0"/>
                  </a:moveTo>
                  <a:lnTo>
                    <a:pt x="15230094" y="0"/>
                  </a:lnTo>
                  <a:lnTo>
                    <a:pt x="15230094" y="11104118"/>
                  </a:lnTo>
                  <a:lnTo>
                    <a:pt x="0" y="11104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6" r="-36"/>
              </a:stretch>
            </a:blipFill>
          </p:spPr>
        </p:sp>
      </p:grpSp>
      <p:sp>
        <p:nvSpPr>
          <p:cNvPr id="13" name="Freeform 13" descr="Boozeless Non Alcoholic Drink Wording ..."/>
          <p:cNvSpPr/>
          <p:nvPr/>
        </p:nvSpPr>
        <p:spPr>
          <a:xfrm>
            <a:off x="381000" y="711721"/>
            <a:ext cx="3810000" cy="1459979"/>
          </a:xfrm>
          <a:custGeom>
            <a:avLst/>
            <a:gdLst/>
            <a:ahLst/>
            <a:cxnLst/>
            <a:rect l="l" t="t" r="r" b="b"/>
            <a:pathLst>
              <a:path w="3810000" h="1459979">
                <a:moveTo>
                  <a:pt x="0" y="0"/>
                </a:moveTo>
                <a:lnTo>
                  <a:pt x="3810000" y="0"/>
                </a:lnTo>
                <a:lnTo>
                  <a:pt x="3810000" y="1459979"/>
                </a:lnTo>
                <a:lnTo>
                  <a:pt x="0" y="14599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204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212790" y="1890533"/>
            <a:ext cx="1954205" cy="281167"/>
            <a:chOff x="0" y="0"/>
            <a:chExt cx="2605607" cy="37488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05659" cy="374904"/>
            </a:xfrm>
            <a:custGeom>
              <a:avLst/>
              <a:gdLst/>
              <a:ahLst/>
              <a:cxnLst/>
              <a:rect l="l" t="t" r="r" b="b"/>
              <a:pathLst>
                <a:path w="2605659" h="374904">
                  <a:moveTo>
                    <a:pt x="0" y="0"/>
                  </a:moveTo>
                  <a:lnTo>
                    <a:pt x="2605659" y="0"/>
                  </a:lnTo>
                  <a:lnTo>
                    <a:pt x="2605659" y="374904"/>
                  </a:lnTo>
                  <a:lnTo>
                    <a:pt x="0" y="3749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33350"/>
              <a:ext cx="2605607" cy="241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333"/>
                </a:lnSpc>
              </a:pPr>
              <a:r>
                <a:rPr lang="en-US" sz="2400">
                  <a:solidFill>
                    <a:srgbClr val="FF6600"/>
                  </a:solidFill>
                  <a:latin typeface="Arimo Bold"/>
                </a:rPr>
                <a:t>In Singapore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582400" y="8724900"/>
            <a:ext cx="6705600" cy="778008"/>
            <a:chOff x="0" y="0"/>
            <a:chExt cx="8940800" cy="10373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940800" cy="1037336"/>
            </a:xfrm>
            <a:custGeom>
              <a:avLst/>
              <a:gdLst/>
              <a:ahLst/>
              <a:cxnLst/>
              <a:rect l="l" t="t" r="r" b="b"/>
              <a:pathLst>
                <a:path w="8940800" h="1037336">
                  <a:moveTo>
                    <a:pt x="0" y="0"/>
                  </a:moveTo>
                  <a:lnTo>
                    <a:pt x="8940800" y="0"/>
                  </a:lnTo>
                  <a:lnTo>
                    <a:pt x="8940800" y="1037336"/>
                  </a:lnTo>
                  <a:lnTo>
                    <a:pt x="0" y="103733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 descr="Boozeless Non Alcoholic Drink Wording ..."/>
          <p:cNvSpPr/>
          <p:nvPr/>
        </p:nvSpPr>
        <p:spPr>
          <a:xfrm>
            <a:off x="8534400" y="4838700"/>
            <a:ext cx="1193117" cy="457200"/>
          </a:xfrm>
          <a:custGeom>
            <a:avLst/>
            <a:gdLst/>
            <a:ahLst/>
            <a:cxnLst/>
            <a:rect l="l" t="t" r="r" b="b"/>
            <a:pathLst>
              <a:path w="1193117" h="457200">
                <a:moveTo>
                  <a:pt x="0" y="0"/>
                </a:moveTo>
                <a:lnTo>
                  <a:pt x="1193117" y="0"/>
                </a:lnTo>
                <a:lnTo>
                  <a:pt x="1193117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204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4146201" y="8958048"/>
            <a:ext cx="14238972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FF6600"/>
                </a:solidFill>
                <a:latin typeface="Arimo Bold"/>
              </a:rPr>
              <a:t>| Thanks!!</a:t>
            </a:r>
          </a:p>
        </p:txBody>
      </p:sp>
      <p:sp>
        <p:nvSpPr>
          <p:cNvPr id="24" name="TextBox 22">
            <a:extLst>
              <a:ext uri="{FF2B5EF4-FFF2-40B4-BE49-F238E27FC236}">
                <a16:creationId xmlns:a16="http://schemas.microsoft.com/office/drawing/2014/main" id="{888D0134-6CBB-6A15-07D3-607E3E49C0B8}"/>
              </a:ext>
            </a:extLst>
          </p:cNvPr>
          <p:cNvSpPr txBox="1"/>
          <p:nvPr/>
        </p:nvSpPr>
        <p:spPr>
          <a:xfrm>
            <a:off x="14020800" y="9639300"/>
            <a:ext cx="14238972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600" b="1" dirty="0">
                <a:solidFill>
                  <a:srgbClr val="FF6600"/>
                </a:solidFill>
                <a:latin typeface="Arimo Bold"/>
              </a:rPr>
              <a:t>JYOTIT KAUSHAL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64DACA5A-905A-C380-C458-0261B11E5EA1}"/>
              </a:ext>
            </a:extLst>
          </p:cNvPr>
          <p:cNvSpPr txBox="1"/>
          <p:nvPr/>
        </p:nvSpPr>
        <p:spPr>
          <a:xfrm>
            <a:off x="620028" y="256784"/>
            <a:ext cx="14238972" cy="467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Arimo Bold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15618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142544"/>
            <a:ext cx="18288000" cy="182556"/>
            <a:chOff x="0" y="0"/>
            <a:chExt cx="24384000" cy="2434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43459"/>
            </a:xfrm>
            <a:custGeom>
              <a:avLst/>
              <a:gdLst/>
              <a:ahLst/>
              <a:cxnLst/>
              <a:rect l="l" t="t" r="r" b="b"/>
              <a:pathLst>
                <a:path w="24384000" h="243459">
                  <a:moveTo>
                    <a:pt x="0" y="0"/>
                  </a:moveTo>
                  <a:lnTo>
                    <a:pt x="24384000" y="0"/>
                  </a:lnTo>
                  <a:lnTo>
                    <a:pt x="24384000" y="243459"/>
                  </a:lnTo>
                  <a:lnTo>
                    <a:pt x="0" y="243459"/>
                  </a:lnTo>
                  <a:close/>
                </a:path>
              </a:pathLst>
            </a:custGeom>
            <a:solidFill>
              <a:srgbClr val="F243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1243072" y="1009609"/>
            <a:ext cx="6016228" cy="129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200"/>
              </a:lnSpc>
            </a:pPr>
            <a:r>
              <a:rPr lang="en-US" sz="8500">
                <a:solidFill>
                  <a:srgbClr val="000000"/>
                </a:solidFill>
                <a:latin typeface="IBM Plex Sans Bold"/>
              </a:rPr>
              <a:t>Agenda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2594" y="3041704"/>
            <a:ext cx="16589166" cy="56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IBM Plex Sans Bold"/>
              </a:rPr>
              <a:t>Big Picture – Non-alcoholic spirit market and macro scenario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9238" y="4570095"/>
            <a:ext cx="14372722" cy="56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IBM Plex Sans Bold"/>
              </a:rPr>
              <a:t>Deep-dive: Scoping venues good fit for </a:t>
            </a:r>
            <a:r>
              <a:rPr lang="en-US" sz="3600">
                <a:solidFill>
                  <a:srgbClr val="FF6600"/>
                </a:solidFill>
                <a:latin typeface="IBM Plex Sans Bold Italics"/>
              </a:rPr>
              <a:t>‘Boozeless’</a:t>
            </a:r>
            <a:r>
              <a:rPr lang="en-US" sz="3600">
                <a:solidFill>
                  <a:srgbClr val="000000"/>
                </a:solidFill>
                <a:latin typeface="IBM Plex Sans Bold Italics"/>
              </a:rPr>
              <a:t>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0640" y="6017895"/>
            <a:ext cx="15892535" cy="56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IBM Plex Sans Bold"/>
              </a:rPr>
              <a:t>Top 20-25 priority venues for launch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8885" y="7511967"/>
            <a:ext cx="16797675" cy="56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IBM Plex Sans Bold"/>
              </a:rPr>
              <a:t>Insights to marketing activities for roll-out</a:t>
            </a:r>
          </a:p>
        </p:txBody>
      </p:sp>
      <p:sp>
        <p:nvSpPr>
          <p:cNvPr id="9" name="AutoShape 9"/>
          <p:cNvSpPr/>
          <p:nvPr/>
        </p:nvSpPr>
        <p:spPr>
          <a:xfrm rot="5323">
            <a:off x="527600" y="4073128"/>
            <a:ext cx="16401510" cy="0"/>
          </a:xfrm>
          <a:prstGeom prst="line">
            <a:avLst/>
          </a:prstGeom>
          <a:ln w="19050" cap="rnd">
            <a:solidFill>
              <a:srgbClr val="F796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5323">
            <a:off x="527600" y="5444728"/>
            <a:ext cx="16401510" cy="0"/>
          </a:xfrm>
          <a:prstGeom prst="line">
            <a:avLst/>
          </a:prstGeom>
          <a:ln w="19050" cap="rnd">
            <a:solidFill>
              <a:srgbClr val="F796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5323">
            <a:off x="527600" y="7054944"/>
            <a:ext cx="16401510" cy="0"/>
          </a:xfrm>
          <a:prstGeom prst="line">
            <a:avLst/>
          </a:prstGeom>
          <a:ln w="19050" cap="rnd">
            <a:solidFill>
              <a:srgbClr val="F796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323">
            <a:off x="527600" y="8721328"/>
            <a:ext cx="16401510" cy="0"/>
          </a:xfrm>
          <a:prstGeom prst="line">
            <a:avLst/>
          </a:prstGeom>
          <a:ln w="19050" cap="rnd">
            <a:solidFill>
              <a:srgbClr val="F7964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300843" y="3035693"/>
            <a:ext cx="841446" cy="808341"/>
            <a:chOff x="0" y="0"/>
            <a:chExt cx="1121928" cy="10777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21918" cy="1077849"/>
            </a:xfrm>
            <a:custGeom>
              <a:avLst/>
              <a:gdLst/>
              <a:ahLst/>
              <a:cxnLst/>
              <a:rect l="l" t="t" r="r" b="b"/>
              <a:pathLst>
                <a:path w="1121918" h="1077849">
                  <a:moveTo>
                    <a:pt x="0" y="0"/>
                  </a:moveTo>
                  <a:lnTo>
                    <a:pt x="0" y="1077849"/>
                  </a:lnTo>
                  <a:lnTo>
                    <a:pt x="1121918" y="1077849"/>
                  </a:lnTo>
                  <a:lnTo>
                    <a:pt x="1121918" y="0"/>
                  </a:lnTo>
                  <a:lnTo>
                    <a:pt x="0" y="0"/>
                  </a:lnTo>
                  <a:close/>
                  <a:moveTo>
                    <a:pt x="628396" y="906399"/>
                  </a:moveTo>
                  <a:lnTo>
                    <a:pt x="493522" y="906399"/>
                  </a:lnTo>
                  <a:lnTo>
                    <a:pt x="493522" y="171450"/>
                  </a:lnTo>
                  <a:lnTo>
                    <a:pt x="628396" y="171450"/>
                  </a:lnTo>
                  <a:lnTo>
                    <a:pt x="628396" y="906399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228600" y="4412711"/>
            <a:ext cx="913689" cy="866239"/>
            <a:chOff x="0" y="0"/>
            <a:chExt cx="1218252" cy="11549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18311" cy="1154938"/>
            </a:xfrm>
            <a:custGeom>
              <a:avLst/>
              <a:gdLst/>
              <a:ahLst/>
              <a:cxnLst/>
              <a:rect l="l" t="t" r="r" b="b"/>
              <a:pathLst>
                <a:path w="1218311" h="1154938">
                  <a:moveTo>
                    <a:pt x="0" y="0"/>
                  </a:moveTo>
                  <a:lnTo>
                    <a:pt x="0" y="1154938"/>
                  </a:lnTo>
                  <a:lnTo>
                    <a:pt x="1218311" y="1154938"/>
                  </a:lnTo>
                  <a:lnTo>
                    <a:pt x="1218311" y="0"/>
                  </a:lnTo>
                  <a:lnTo>
                    <a:pt x="0" y="0"/>
                  </a:lnTo>
                  <a:close/>
                  <a:moveTo>
                    <a:pt x="877570" y="832358"/>
                  </a:moveTo>
                  <a:lnTo>
                    <a:pt x="877570" y="971296"/>
                  </a:lnTo>
                  <a:lnTo>
                    <a:pt x="341122" y="971296"/>
                  </a:lnTo>
                  <a:lnTo>
                    <a:pt x="341122" y="508000"/>
                  </a:lnTo>
                  <a:lnTo>
                    <a:pt x="730631" y="508000"/>
                  </a:lnTo>
                  <a:lnTo>
                    <a:pt x="730631" y="322834"/>
                  </a:lnTo>
                  <a:lnTo>
                    <a:pt x="340741" y="322834"/>
                  </a:lnTo>
                  <a:lnTo>
                    <a:pt x="340741" y="183896"/>
                  </a:lnTo>
                  <a:lnTo>
                    <a:pt x="877189" y="183896"/>
                  </a:lnTo>
                  <a:lnTo>
                    <a:pt x="877570" y="647065"/>
                  </a:lnTo>
                  <a:lnTo>
                    <a:pt x="487807" y="647065"/>
                  </a:lnTo>
                  <a:lnTo>
                    <a:pt x="487807" y="832358"/>
                  </a:lnTo>
                  <a:lnTo>
                    <a:pt x="877570" y="832358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297632" y="5977936"/>
            <a:ext cx="818775" cy="763421"/>
            <a:chOff x="0" y="0"/>
            <a:chExt cx="1091700" cy="10178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91692" cy="1017905"/>
            </a:xfrm>
            <a:custGeom>
              <a:avLst/>
              <a:gdLst/>
              <a:ahLst/>
              <a:cxnLst/>
              <a:rect l="l" t="t" r="r" b="b"/>
              <a:pathLst>
                <a:path w="1091692" h="1017905">
                  <a:moveTo>
                    <a:pt x="0" y="0"/>
                  </a:moveTo>
                  <a:lnTo>
                    <a:pt x="0" y="1017905"/>
                  </a:lnTo>
                  <a:lnTo>
                    <a:pt x="1091692" y="1017905"/>
                  </a:lnTo>
                  <a:lnTo>
                    <a:pt x="1091692" y="0"/>
                  </a:lnTo>
                  <a:lnTo>
                    <a:pt x="0" y="0"/>
                  </a:lnTo>
                  <a:close/>
                  <a:moveTo>
                    <a:pt x="786257" y="855980"/>
                  </a:moveTo>
                  <a:lnTo>
                    <a:pt x="305435" y="855980"/>
                  </a:lnTo>
                  <a:lnTo>
                    <a:pt x="305435" y="733552"/>
                  </a:lnTo>
                  <a:lnTo>
                    <a:pt x="654939" y="733552"/>
                  </a:lnTo>
                  <a:lnTo>
                    <a:pt x="654939" y="570357"/>
                  </a:lnTo>
                  <a:lnTo>
                    <a:pt x="305435" y="570357"/>
                  </a:lnTo>
                  <a:lnTo>
                    <a:pt x="305435" y="447929"/>
                  </a:lnTo>
                  <a:lnTo>
                    <a:pt x="654939" y="447929"/>
                  </a:lnTo>
                  <a:lnTo>
                    <a:pt x="654939" y="284734"/>
                  </a:lnTo>
                  <a:lnTo>
                    <a:pt x="305435" y="284734"/>
                  </a:lnTo>
                  <a:lnTo>
                    <a:pt x="305435" y="162306"/>
                  </a:lnTo>
                  <a:lnTo>
                    <a:pt x="786257" y="162306"/>
                  </a:lnTo>
                  <a:lnTo>
                    <a:pt x="786257" y="855980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97632" y="7387581"/>
            <a:ext cx="818775" cy="734521"/>
            <a:chOff x="0" y="0"/>
            <a:chExt cx="1091700" cy="97936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91692" cy="979424"/>
            </a:xfrm>
            <a:custGeom>
              <a:avLst/>
              <a:gdLst/>
              <a:ahLst/>
              <a:cxnLst/>
              <a:rect l="l" t="t" r="r" b="b"/>
              <a:pathLst>
                <a:path w="1091692" h="979424">
                  <a:moveTo>
                    <a:pt x="0" y="0"/>
                  </a:moveTo>
                  <a:lnTo>
                    <a:pt x="0" y="979424"/>
                  </a:lnTo>
                  <a:lnTo>
                    <a:pt x="1091692" y="979424"/>
                  </a:lnTo>
                  <a:lnTo>
                    <a:pt x="1091692" y="0"/>
                  </a:lnTo>
                  <a:lnTo>
                    <a:pt x="0" y="0"/>
                  </a:lnTo>
                  <a:close/>
                  <a:moveTo>
                    <a:pt x="786384" y="823595"/>
                  </a:moveTo>
                  <a:lnTo>
                    <a:pt x="655066" y="823595"/>
                  </a:lnTo>
                  <a:lnTo>
                    <a:pt x="655066" y="549021"/>
                  </a:lnTo>
                  <a:lnTo>
                    <a:pt x="305308" y="549021"/>
                  </a:lnTo>
                  <a:lnTo>
                    <a:pt x="305308" y="156210"/>
                  </a:lnTo>
                  <a:lnTo>
                    <a:pt x="436626" y="156210"/>
                  </a:lnTo>
                  <a:lnTo>
                    <a:pt x="437007" y="431165"/>
                  </a:lnTo>
                  <a:lnTo>
                    <a:pt x="654685" y="431165"/>
                  </a:lnTo>
                  <a:lnTo>
                    <a:pt x="654685" y="156210"/>
                  </a:lnTo>
                  <a:lnTo>
                    <a:pt x="655066" y="156210"/>
                  </a:lnTo>
                  <a:lnTo>
                    <a:pt x="655066" y="155702"/>
                  </a:lnTo>
                  <a:lnTo>
                    <a:pt x="786384" y="155702"/>
                  </a:lnTo>
                  <a:lnTo>
                    <a:pt x="786384" y="823595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228600" y="9572496"/>
            <a:ext cx="16611600" cy="447804"/>
            <a:chOff x="0" y="0"/>
            <a:chExt cx="22148800" cy="59707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148800" cy="597027"/>
            </a:xfrm>
            <a:custGeom>
              <a:avLst/>
              <a:gdLst/>
              <a:ahLst/>
              <a:cxnLst/>
              <a:rect l="l" t="t" r="r" b="b"/>
              <a:pathLst>
                <a:path w="22148800" h="597027">
                  <a:moveTo>
                    <a:pt x="0" y="0"/>
                  </a:moveTo>
                  <a:lnTo>
                    <a:pt x="22148800" y="0"/>
                  </a:lnTo>
                  <a:lnTo>
                    <a:pt x="22148800" y="597027"/>
                  </a:lnTo>
                  <a:lnTo>
                    <a:pt x="0" y="5970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22148800" cy="625647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1679"/>
                </a:lnSpc>
              </a:pPr>
              <a:r>
                <a:rPr lang="en-US" sz="1399">
                  <a:solidFill>
                    <a:srgbClr val="FF6600"/>
                  </a:solidFill>
                  <a:latin typeface="Arial Bold Italics"/>
                </a:rPr>
                <a:t>Important note:</a:t>
              </a:r>
              <a:r>
                <a:rPr lang="en-US" sz="1399">
                  <a:solidFill>
                    <a:srgbClr val="808080"/>
                  </a:solidFill>
                  <a:latin typeface="Arial Bold Italics"/>
                </a:rPr>
                <a:t> Data has been sourced from  brief document, Statista, MMR and Globaldata and few other open data sources for this presentation and need to be correlated for correct interpretation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142544"/>
            <a:ext cx="18288000" cy="182556"/>
            <a:chOff x="0" y="0"/>
            <a:chExt cx="24384000" cy="2434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43459"/>
            </a:xfrm>
            <a:custGeom>
              <a:avLst/>
              <a:gdLst/>
              <a:ahLst/>
              <a:cxnLst/>
              <a:rect l="l" t="t" r="r" b="b"/>
              <a:pathLst>
                <a:path w="24384000" h="243459">
                  <a:moveTo>
                    <a:pt x="0" y="0"/>
                  </a:moveTo>
                  <a:lnTo>
                    <a:pt x="24384000" y="0"/>
                  </a:lnTo>
                  <a:lnTo>
                    <a:pt x="24384000" y="243459"/>
                  </a:lnTo>
                  <a:lnTo>
                    <a:pt x="0" y="243459"/>
                  </a:lnTo>
                  <a:close/>
                </a:path>
              </a:pathLst>
            </a:custGeom>
            <a:solidFill>
              <a:srgbClr val="F243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1243072" y="1009609"/>
            <a:ext cx="6016228" cy="129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200"/>
              </a:lnSpc>
            </a:pPr>
            <a:r>
              <a:rPr lang="en-US" sz="8500">
                <a:solidFill>
                  <a:srgbClr val="000000"/>
                </a:solidFill>
                <a:latin typeface="IBM Plex Sans Bold"/>
              </a:rPr>
              <a:t>Agenda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2594" y="3041704"/>
            <a:ext cx="16589166" cy="56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IBM Plex Sans Bold"/>
              </a:rPr>
              <a:t>Big Picture – Non-alcoholic spirit market and macro scenario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9238" y="4570095"/>
            <a:ext cx="14372722" cy="56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IBM Plex Sans Bold"/>
              </a:rPr>
              <a:t>Deep-dive: Scoping venues good fit for </a:t>
            </a:r>
            <a:r>
              <a:rPr lang="en-US" sz="3600">
                <a:solidFill>
                  <a:srgbClr val="FF6600"/>
                </a:solidFill>
                <a:latin typeface="IBM Plex Sans Bold Italics"/>
              </a:rPr>
              <a:t>‘Boozeless’</a:t>
            </a:r>
            <a:r>
              <a:rPr lang="en-US" sz="3600">
                <a:solidFill>
                  <a:srgbClr val="000000"/>
                </a:solidFill>
                <a:latin typeface="IBM Plex Sans Bold Italics"/>
              </a:rPr>
              <a:t>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0640" y="6017895"/>
            <a:ext cx="15892535" cy="56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IBM Plex Sans Bold"/>
              </a:rPr>
              <a:t>Top 20-25 priority venues for launch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8885" y="7511967"/>
            <a:ext cx="16797675" cy="56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IBM Plex Sans Bold"/>
              </a:rPr>
              <a:t>Insights to marketing activities for roll-out</a:t>
            </a:r>
          </a:p>
        </p:txBody>
      </p:sp>
      <p:sp>
        <p:nvSpPr>
          <p:cNvPr id="9" name="AutoShape 9"/>
          <p:cNvSpPr/>
          <p:nvPr/>
        </p:nvSpPr>
        <p:spPr>
          <a:xfrm rot="5323">
            <a:off x="527600" y="4073128"/>
            <a:ext cx="16401510" cy="0"/>
          </a:xfrm>
          <a:prstGeom prst="line">
            <a:avLst/>
          </a:prstGeom>
          <a:ln w="19050" cap="rnd">
            <a:solidFill>
              <a:srgbClr val="F796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5323">
            <a:off x="527600" y="5444728"/>
            <a:ext cx="16401510" cy="0"/>
          </a:xfrm>
          <a:prstGeom prst="line">
            <a:avLst/>
          </a:prstGeom>
          <a:ln w="19050" cap="rnd">
            <a:solidFill>
              <a:srgbClr val="F796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5323">
            <a:off x="527600" y="7054944"/>
            <a:ext cx="16401510" cy="0"/>
          </a:xfrm>
          <a:prstGeom prst="line">
            <a:avLst/>
          </a:prstGeom>
          <a:ln w="19050" cap="rnd">
            <a:solidFill>
              <a:srgbClr val="F796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323">
            <a:off x="527600" y="8721328"/>
            <a:ext cx="16401510" cy="0"/>
          </a:xfrm>
          <a:prstGeom prst="line">
            <a:avLst/>
          </a:prstGeom>
          <a:ln w="19050" cap="rnd">
            <a:solidFill>
              <a:srgbClr val="F7964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300843" y="3035693"/>
            <a:ext cx="841446" cy="808341"/>
            <a:chOff x="0" y="0"/>
            <a:chExt cx="1121928" cy="10777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21918" cy="1077849"/>
            </a:xfrm>
            <a:custGeom>
              <a:avLst/>
              <a:gdLst/>
              <a:ahLst/>
              <a:cxnLst/>
              <a:rect l="l" t="t" r="r" b="b"/>
              <a:pathLst>
                <a:path w="1121918" h="1077849">
                  <a:moveTo>
                    <a:pt x="0" y="0"/>
                  </a:moveTo>
                  <a:lnTo>
                    <a:pt x="0" y="1077849"/>
                  </a:lnTo>
                  <a:lnTo>
                    <a:pt x="1121918" y="1077849"/>
                  </a:lnTo>
                  <a:lnTo>
                    <a:pt x="1121918" y="0"/>
                  </a:lnTo>
                  <a:lnTo>
                    <a:pt x="0" y="0"/>
                  </a:lnTo>
                  <a:close/>
                  <a:moveTo>
                    <a:pt x="628396" y="906399"/>
                  </a:moveTo>
                  <a:lnTo>
                    <a:pt x="493522" y="906399"/>
                  </a:lnTo>
                  <a:lnTo>
                    <a:pt x="493522" y="171450"/>
                  </a:lnTo>
                  <a:lnTo>
                    <a:pt x="628396" y="171450"/>
                  </a:lnTo>
                  <a:lnTo>
                    <a:pt x="628396" y="906399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228600" y="4412711"/>
            <a:ext cx="913689" cy="866239"/>
            <a:chOff x="0" y="0"/>
            <a:chExt cx="1218252" cy="11549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18311" cy="1154938"/>
            </a:xfrm>
            <a:custGeom>
              <a:avLst/>
              <a:gdLst/>
              <a:ahLst/>
              <a:cxnLst/>
              <a:rect l="l" t="t" r="r" b="b"/>
              <a:pathLst>
                <a:path w="1218311" h="1154938">
                  <a:moveTo>
                    <a:pt x="0" y="0"/>
                  </a:moveTo>
                  <a:lnTo>
                    <a:pt x="0" y="1154938"/>
                  </a:lnTo>
                  <a:lnTo>
                    <a:pt x="1218311" y="1154938"/>
                  </a:lnTo>
                  <a:lnTo>
                    <a:pt x="1218311" y="0"/>
                  </a:lnTo>
                  <a:lnTo>
                    <a:pt x="0" y="0"/>
                  </a:lnTo>
                  <a:close/>
                  <a:moveTo>
                    <a:pt x="877570" y="832358"/>
                  </a:moveTo>
                  <a:lnTo>
                    <a:pt x="877570" y="971296"/>
                  </a:lnTo>
                  <a:lnTo>
                    <a:pt x="341122" y="971296"/>
                  </a:lnTo>
                  <a:lnTo>
                    <a:pt x="341122" y="508000"/>
                  </a:lnTo>
                  <a:lnTo>
                    <a:pt x="730631" y="508000"/>
                  </a:lnTo>
                  <a:lnTo>
                    <a:pt x="730631" y="322834"/>
                  </a:lnTo>
                  <a:lnTo>
                    <a:pt x="340741" y="322834"/>
                  </a:lnTo>
                  <a:lnTo>
                    <a:pt x="340741" y="183896"/>
                  </a:lnTo>
                  <a:lnTo>
                    <a:pt x="877189" y="183896"/>
                  </a:lnTo>
                  <a:lnTo>
                    <a:pt x="877570" y="647065"/>
                  </a:lnTo>
                  <a:lnTo>
                    <a:pt x="487807" y="647065"/>
                  </a:lnTo>
                  <a:lnTo>
                    <a:pt x="487807" y="832358"/>
                  </a:lnTo>
                  <a:lnTo>
                    <a:pt x="877570" y="832358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297632" y="5977936"/>
            <a:ext cx="818775" cy="763421"/>
            <a:chOff x="0" y="0"/>
            <a:chExt cx="1091700" cy="10178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91692" cy="1017905"/>
            </a:xfrm>
            <a:custGeom>
              <a:avLst/>
              <a:gdLst/>
              <a:ahLst/>
              <a:cxnLst/>
              <a:rect l="l" t="t" r="r" b="b"/>
              <a:pathLst>
                <a:path w="1091692" h="1017905">
                  <a:moveTo>
                    <a:pt x="0" y="0"/>
                  </a:moveTo>
                  <a:lnTo>
                    <a:pt x="0" y="1017905"/>
                  </a:lnTo>
                  <a:lnTo>
                    <a:pt x="1091692" y="1017905"/>
                  </a:lnTo>
                  <a:lnTo>
                    <a:pt x="1091692" y="0"/>
                  </a:lnTo>
                  <a:lnTo>
                    <a:pt x="0" y="0"/>
                  </a:lnTo>
                  <a:close/>
                  <a:moveTo>
                    <a:pt x="786257" y="855980"/>
                  </a:moveTo>
                  <a:lnTo>
                    <a:pt x="305435" y="855980"/>
                  </a:lnTo>
                  <a:lnTo>
                    <a:pt x="305435" y="733552"/>
                  </a:lnTo>
                  <a:lnTo>
                    <a:pt x="654939" y="733552"/>
                  </a:lnTo>
                  <a:lnTo>
                    <a:pt x="654939" y="570357"/>
                  </a:lnTo>
                  <a:lnTo>
                    <a:pt x="305435" y="570357"/>
                  </a:lnTo>
                  <a:lnTo>
                    <a:pt x="305435" y="447929"/>
                  </a:lnTo>
                  <a:lnTo>
                    <a:pt x="654939" y="447929"/>
                  </a:lnTo>
                  <a:lnTo>
                    <a:pt x="654939" y="284734"/>
                  </a:lnTo>
                  <a:lnTo>
                    <a:pt x="305435" y="284734"/>
                  </a:lnTo>
                  <a:lnTo>
                    <a:pt x="305435" y="162306"/>
                  </a:lnTo>
                  <a:lnTo>
                    <a:pt x="786257" y="162306"/>
                  </a:lnTo>
                  <a:lnTo>
                    <a:pt x="786257" y="855980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97632" y="7387581"/>
            <a:ext cx="818775" cy="734521"/>
            <a:chOff x="0" y="0"/>
            <a:chExt cx="1091700" cy="97936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91692" cy="979424"/>
            </a:xfrm>
            <a:custGeom>
              <a:avLst/>
              <a:gdLst/>
              <a:ahLst/>
              <a:cxnLst/>
              <a:rect l="l" t="t" r="r" b="b"/>
              <a:pathLst>
                <a:path w="1091692" h="979424">
                  <a:moveTo>
                    <a:pt x="0" y="0"/>
                  </a:moveTo>
                  <a:lnTo>
                    <a:pt x="0" y="979424"/>
                  </a:lnTo>
                  <a:lnTo>
                    <a:pt x="1091692" y="979424"/>
                  </a:lnTo>
                  <a:lnTo>
                    <a:pt x="1091692" y="0"/>
                  </a:lnTo>
                  <a:lnTo>
                    <a:pt x="0" y="0"/>
                  </a:lnTo>
                  <a:close/>
                  <a:moveTo>
                    <a:pt x="786384" y="823595"/>
                  </a:moveTo>
                  <a:lnTo>
                    <a:pt x="655066" y="823595"/>
                  </a:lnTo>
                  <a:lnTo>
                    <a:pt x="655066" y="549021"/>
                  </a:lnTo>
                  <a:lnTo>
                    <a:pt x="305308" y="549021"/>
                  </a:lnTo>
                  <a:lnTo>
                    <a:pt x="305308" y="156210"/>
                  </a:lnTo>
                  <a:lnTo>
                    <a:pt x="436626" y="156210"/>
                  </a:lnTo>
                  <a:lnTo>
                    <a:pt x="437007" y="431165"/>
                  </a:lnTo>
                  <a:lnTo>
                    <a:pt x="654685" y="431165"/>
                  </a:lnTo>
                  <a:lnTo>
                    <a:pt x="654685" y="156210"/>
                  </a:lnTo>
                  <a:lnTo>
                    <a:pt x="655066" y="156210"/>
                  </a:lnTo>
                  <a:lnTo>
                    <a:pt x="655066" y="155702"/>
                  </a:lnTo>
                  <a:lnTo>
                    <a:pt x="786384" y="155702"/>
                  </a:lnTo>
                  <a:lnTo>
                    <a:pt x="786384" y="823595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39700" y="4004828"/>
            <a:ext cx="17787168" cy="5037572"/>
            <a:chOff x="0" y="0"/>
            <a:chExt cx="23716224" cy="6716763"/>
          </a:xfrm>
        </p:grpSpPr>
        <p:sp>
          <p:nvSpPr>
            <p:cNvPr id="22" name="Freeform 22"/>
            <p:cNvSpPr/>
            <p:nvPr/>
          </p:nvSpPr>
          <p:spPr>
            <a:xfrm>
              <a:off x="16891" y="16891"/>
              <a:ext cx="23682452" cy="6682994"/>
            </a:xfrm>
            <a:custGeom>
              <a:avLst/>
              <a:gdLst/>
              <a:ahLst/>
              <a:cxnLst/>
              <a:rect l="l" t="t" r="r" b="b"/>
              <a:pathLst>
                <a:path w="23682452" h="6682994">
                  <a:moveTo>
                    <a:pt x="0" y="0"/>
                  </a:moveTo>
                  <a:lnTo>
                    <a:pt x="23682452" y="0"/>
                  </a:lnTo>
                  <a:lnTo>
                    <a:pt x="23682452" y="6682994"/>
                  </a:lnTo>
                  <a:lnTo>
                    <a:pt x="0" y="6682994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23716233" cy="6716776"/>
            </a:xfrm>
            <a:custGeom>
              <a:avLst/>
              <a:gdLst/>
              <a:ahLst/>
              <a:cxnLst/>
              <a:rect l="l" t="t" r="r" b="b"/>
              <a:pathLst>
                <a:path w="23716233" h="6716776">
                  <a:moveTo>
                    <a:pt x="16891" y="0"/>
                  </a:moveTo>
                  <a:lnTo>
                    <a:pt x="23699343" y="0"/>
                  </a:lnTo>
                  <a:cubicBezTo>
                    <a:pt x="23708740" y="0"/>
                    <a:pt x="23716233" y="7620"/>
                    <a:pt x="23716233" y="16891"/>
                  </a:cubicBezTo>
                  <a:lnTo>
                    <a:pt x="23716233" y="6699885"/>
                  </a:lnTo>
                  <a:cubicBezTo>
                    <a:pt x="23716233" y="6709283"/>
                    <a:pt x="23708613" y="6716776"/>
                    <a:pt x="23699343" y="6716776"/>
                  </a:cubicBezTo>
                  <a:lnTo>
                    <a:pt x="16891" y="6716776"/>
                  </a:lnTo>
                  <a:cubicBezTo>
                    <a:pt x="7493" y="6716776"/>
                    <a:pt x="0" y="6709156"/>
                    <a:pt x="0" y="6699885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6699885"/>
                  </a:lnTo>
                  <a:lnTo>
                    <a:pt x="16891" y="6699885"/>
                  </a:lnTo>
                  <a:lnTo>
                    <a:pt x="16891" y="6682994"/>
                  </a:lnTo>
                  <a:lnTo>
                    <a:pt x="23699343" y="6682994"/>
                  </a:lnTo>
                  <a:lnTo>
                    <a:pt x="23699343" y="6699885"/>
                  </a:lnTo>
                  <a:lnTo>
                    <a:pt x="23682452" y="6699885"/>
                  </a:lnTo>
                  <a:lnTo>
                    <a:pt x="23682452" y="16891"/>
                  </a:lnTo>
                  <a:lnTo>
                    <a:pt x="23699343" y="16891"/>
                  </a:lnTo>
                  <a:lnTo>
                    <a:pt x="23699343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962901" cy="10287000"/>
            <a:chOff x="0" y="0"/>
            <a:chExt cx="10617201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17200" cy="13716000"/>
            </a:xfrm>
            <a:custGeom>
              <a:avLst/>
              <a:gdLst/>
              <a:ahLst/>
              <a:cxnLst/>
              <a:rect l="l" t="t" r="r" b="b"/>
              <a:pathLst>
                <a:path w="10617200" h="13716000">
                  <a:moveTo>
                    <a:pt x="0" y="0"/>
                  </a:moveTo>
                  <a:lnTo>
                    <a:pt x="10617200" y="0"/>
                  </a:lnTo>
                  <a:lnTo>
                    <a:pt x="10617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04800" y="-52398"/>
            <a:ext cx="6585477" cy="1538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5400" dirty="0">
                <a:solidFill>
                  <a:srgbClr val="000000"/>
                </a:solidFill>
                <a:latin typeface="IBM Plex Sans"/>
              </a:rPr>
              <a:t>Big </a:t>
            </a:r>
            <a:r>
              <a:rPr lang="en-US" sz="5400" dirty="0">
                <a:solidFill>
                  <a:srgbClr val="000000"/>
                </a:solidFill>
                <a:latin typeface="IBM Plex Sans Bold"/>
              </a:rPr>
              <a:t>Picture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602901" y="1169332"/>
            <a:ext cx="1399360" cy="277623"/>
            <a:chOff x="0" y="0"/>
            <a:chExt cx="1865813" cy="3701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65757" cy="370205"/>
            </a:xfrm>
            <a:custGeom>
              <a:avLst/>
              <a:gdLst/>
              <a:ahLst/>
              <a:cxnLst/>
              <a:rect l="l" t="t" r="r" b="b"/>
              <a:pathLst>
                <a:path w="1865757" h="370205">
                  <a:moveTo>
                    <a:pt x="0" y="0"/>
                  </a:moveTo>
                  <a:lnTo>
                    <a:pt x="1865757" y="0"/>
                  </a:lnTo>
                  <a:lnTo>
                    <a:pt x="1865757" y="370205"/>
                  </a:lnTo>
                  <a:lnTo>
                    <a:pt x="0" y="370205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106400" y="419100"/>
            <a:ext cx="4343400" cy="3048000"/>
            <a:chOff x="0" y="0"/>
            <a:chExt cx="5791200" cy="4064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91200" cy="4064000"/>
            </a:xfrm>
            <a:custGeom>
              <a:avLst/>
              <a:gdLst/>
              <a:ahLst/>
              <a:cxnLst/>
              <a:rect l="l" t="t" r="r" b="b"/>
              <a:pathLst>
                <a:path w="5791200" h="4064000">
                  <a:moveTo>
                    <a:pt x="0" y="0"/>
                  </a:moveTo>
                  <a:lnTo>
                    <a:pt x="5791200" y="0"/>
                  </a:lnTo>
                  <a:lnTo>
                    <a:pt x="5791200" y="4064000"/>
                  </a:lnTo>
                  <a:lnTo>
                    <a:pt x="0" y="4064000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258800" y="495300"/>
            <a:ext cx="4087803" cy="2895600"/>
            <a:chOff x="0" y="0"/>
            <a:chExt cx="5450404" cy="386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50332" cy="3860800"/>
            </a:xfrm>
            <a:custGeom>
              <a:avLst/>
              <a:gdLst/>
              <a:ahLst/>
              <a:cxnLst/>
              <a:rect l="l" t="t" r="r" b="b"/>
              <a:pathLst>
                <a:path w="5450332" h="3860800">
                  <a:moveTo>
                    <a:pt x="0" y="470154"/>
                  </a:moveTo>
                  <a:cubicBezTo>
                    <a:pt x="0" y="210566"/>
                    <a:pt x="210566" y="0"/>
                    <a:pt x="470154" y="0"/>
                  </a:cubicBezTo>
                  <a:lnTo>
                    <a:pt x="4980178" y="0"/>
                  </a:lnTo>
                  <a:cubicBezTo>
                    <a:pt x="5239893" y="0"/>
                    <a:pt x="5450332" y="210566"/>
                    <a:pt x="5450332" y="470154"/>
                  </a:cubicBezTo>
                  <a:lnTo>
                    <a:pt x="5450332" y="3390646"/>
                  </a:lnTo>
                  <a:cubicBezTo>
                    <a:pt x="5450332" y="3650361"/>
                    <a:pt x="5239766" y="3860800"/>
                    <a:pt x="4980178" y="3860800"/>
                  </a:cubicBezTo>
                  <a:lnTo>
                    <a:pt x="470154" y="3860800"/>
                  </a:lnTo>
                  <a:cubicBezTo>
                    <a:pt x="210566" y="3860800"/>
                    <a:pt x="0" y="3650234"/>
                    <a:pt x="0" y="33906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4173200" y="692225"/>
            <a:ext cx="2563280" cy="82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454545"/>
                </a:solidFill>
                <a:latin typeface="Arimo"/>
              </a:rPr>
              <a:t>8.7%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11200" y="1674495"/>
            <a:ext cx="3886200" cy="1629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454545"/>
                </a:solidFill>
                <a:latin typeface="Arimo"/>
              </a:rPr>
              <a:t>2022-31 CAGR growth expected in non-alcoholic spirts market worldwide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959547" y="463247"/>
            <a:ext cx="3080669" cy="3080053"/>
            <a:chOff x="0" y="0"/>
            <a:chExt cx="4107559" cy="41067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107561" cy="4106672"/>
            </a:xfrm>
            <a:custGeom>
              <a:avLst/>
              <a:gdLst/>
              <a:ahLst/>
              <a:cxnLst/>
              <a:rect l="l" t="t" r="r" b="b"/>
              <a:pathLst>
                <a:path w="4107561" h="4106672">
                  <a:moveTo>
                    <a:pt x="3892423" y="0"/>
                  </a:moveTo>
                  <a:lnTo>
                    <a:pt x="214376" y="0"/>
                  </a:lnTo>
                  <a:cubicBezTo>
                    <a:pt x="96139" y="0"/>
                    <a:pt x="0" y="96139"/>
                    <a:pt x="0" y="214376"/>
                  </a:cubicBezTo>
                  <a:lnTo>
                    <a:pt x="0" y="3893185"/>
                  </a:lnTo>
                  <a:cubicBezTo>
                    <a:pt x="0" y="4010660"/>
                    <a:pt x="96139" y="4106672"/>
                    <a:pt x="214376" y="4106672"/>
                  </a:cubicBezTo>
                  <a:lnTo>
                    <a:pt x="3893185" y="4106672"/>
                  </a:lnTo>
                  <a:cubicBezTo>
                    <a:pt x="4011422" y="4106672"/>
                    <a:pt x="4107561" y="4010533"/>
                    <a:pt x="4107561" y="3892296"/>
                  </a:cubicBezTo>
                  <a:lnTo>
                    <a:pt x="4107561" y="214376"/>
                  </a:lnTo>
                  <a:cubicBezTo>
                    <a:pt x="4106799" y="96139"/>
                    <a:pt x="4010660" y="0"/>
                    <a:pt x="3892423" y="0"/>
                  </a:cubicBezTo>
                  <a:close/>
                </a:path>
              </a:pathLst>
            </a:custGeom>
            <a:solidFill>
              <a:srgbClr val="F47C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051949" y="555649"/>
            <a:ext cx="2895866" cy="2895250"/>
            <a:chOff x="0" y="0"/>
            <a:chExt cx="3861154" cy="3860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61181" cy="3860292"/>
            </a:xfrm>
            <a:custGeom>
              <a:avLst/>
              <a:gdLst/>
              <a:ahLst/>
              <a:cxnLst/>
              <a:rect l="l" t="t" r="r" b="b"/>
              <a:pathLst>
                <a:path w="3861181" h="3860292">
                  <a:moveTo>
                    <a:pt x="3769106" y="0"/>
                  </a:moveTo>
                  <a:lnTo>
                    <a:pt x="1921129" y="0"/>
                  </a:lnTo>
                  <a:lnTo>
                    <a:pt x="0" y="1906397"/>
                  </a:lnTo>
                  <a:lnTo>
                    <a:pt x="0" y="3769106"/>
                  </a:lnTo>
                  <a:cubicBezTo>
                    <a:pt x="0" y="3819271"/>
                    <a:pt x="41021" y="3860292"/>
                    <a:pt x="91186" y="3860292"/>
                  </a:cubicBezTo>
                  <a:lnTo>
                    <a:pt x="3769995" y="3860292"/>
                  </a:lnTo>
                  <a:cubicBezTo>
                    <a:pt x="3820160" y="3860292"/>
                    <a:pt x="3861181" y="3819271"/>
                    <a:pt x="3861181" y="3769106"/>
                  </a:cubicBezTo>
                  <a:lnTo>
                    <a:pt x="3861181" y="91186"/>
                  </a:lnTo>
                  <a:cubicBezTo>
                    <a:pt x="3860419" y="41021"/>
                    <a:pt x="3819271" y="0"/>
                    <a:pt x="3769233" y="0"/>
                  </a:cubicBezTo>
                  <a:close/>
                </a:path>
              </a:pathLst>
            </a:custGeom>
            <a:blipFill>
              <a:blip r:embed="rId2"/>
              <a:stretch>
                <a:fillRect l="-25475" r="-25474" b="-1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8959547" y="450162"/>
            <a:ext cx="1003961" cy="728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5"/>
              </a:lnSpc>
            </a:pPr>
            <a:r>
              <a:rPr lang="en-US" sz="3823">
                <a:solidFill>
                  <a:srgbClr val="FFFFFF"/>
                </a:solidFill>
                <a:latin typeface="Arimo Bold"/>
              </a:rPr>
              <a:t>01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035747" y="3739847"/>
            <a:ext cx="3080669" cy="3080053"/>
            <a:chOff x="0" y="0"/>
            <a:chExt cx="4107559" cy="410673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107561" cy="4106672"/>
            </a:xfrm>
            <a:custGeom>
              <a:avLst/>
              <a:gdLst/>
              <a:ahLst/>
              <a:cxnLst/>
              <a:rect l="l" t="t" r="r" b="b"/>
              <a:pathLst>
                <a:path w="4107561" h="4106672">
                  <a:moveTo>
                    <a:pt x="3892423" y="0"/>
                  </a:moveTo>
                  <a:lnTo>
                    <a:pt x="214376" y="0"/>
                  </a:lnTo>
                  <a:cubicBezTo>
                    <a:pt x="96139" y="0"/>
                    <a:pt x="0" y="96139"/>
                    <a:pt x="0" y="214376"/>
                  </a:cubicBezTo>
                  <a:lnTo>
                    <a:pt x="0" y="3893185"/>
                  </a:lnTo>
                  <a:cubicBezTo>
                    <a:pt x="0" y="4010660"/>
                    <a:pt x="96139" y="4106672"/>
                    <a:pt x="214376" y="4106672"/>
                  </a:cubicBezTo>
                  <a:lnTo>
                    <a:pt x="3893185" y="4106672"/>
                  </a:lnTo>
                  <a:cubicBezTo>
                    <a:pt x="4011422" y="4106672"/>
                    <a:pt x="4107561" y="4010533"/>
                    <a:pt x="4107561" y="3892296"/>
                  </a:cubicBezTo>
                  <a:lnTo>
                    <a:pt x="4107561" y="214376"/>
                  </a:lnTo>
                  <a:cubicBezTo>
                    <a:pt x="4106799" y="96139"/>
                    <a:pt x="4010660" y="0"/>
                    <a:pt x="3892423" y="0"/>
                  </a:cubicBezTo>
                  <a:close/>
                </a:path>
              </a:pathLst>
            </a:custGeom>
            <a:solidFill>
              <a:srgbClr val="F47C0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128149" y="3832249"/>
            <a:ext cx="2895866" cy="2895250"/>
            <a:chOff x="0" y="0"/>
            <a:chExt cx="3861154" cy="38603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861181" cy="3860292"/>
            </a:xfrm>
            <a:custGeom>
              <a:avLst/>
              <a:gdLst/>
              <a:ahLst/>
              <a:cxnLst/>
              <a:rect l="l" t="t" r="r" b="b"/>
              <a:pathLst>
                <a:path w="3861181" h="3860292">
                  <a:moveTo>
                    <a:pt x="3769106" y="0"/>
                  </a:moveTo>
                  <a:lnTo>
                    <a:pt x="1921129" y="0"/>
                  </a:lnTo>
                  <a:lnTo>
                    <a:pt x="0" y="1906397"/>
                  </a:lnTo>
                  <a:lnTo>
                    <a:pt x="0" y="3769106"/>
                  </a:lnTo>
                  <a:cubicBezTo>
                    <a:pt x="0" y="3819271"/>
                    <a:pt x="41021" y="3860292"/>
                    <a:pt x="91186" y="3860292"/>
                  </a:cubicBezTo>
                  <a:lnTo>
                    <a:pt x="3769995" y="3860292"/>
                  </a:lnTo>
                  <a:cubicBezTo>
                    <a:pt x="3820160" y="3860292"/>
                    <a:pt x="3861181" y="3819271"/>
                    <a:pt x="3861181" y="3769106"/>
                  </a:cubicBezTo>
                  <a:lnTo>
                    <a:pt x="3861181" y="91186"/>
                  </a:lnTo>
                  <a:cubicBezTo>
                    <a:pt x="3860419" y="41021"/>
                    <a:pt x="3819271" y="0"/>
                    <a:pt x="3769233" y="0"/>
                  </a:cubicBezTo>
                  <a:close/>
                </a:path>
              </a:pathLst>
            </a:custGeom>
            <a:blipFill>
              <a:blip r:embed="rId3"/>
              <a:stretch>
                <a:fillRect l="-24983" r="-24983" b="-1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9126588" y="3706517"/>
            <a:ext cx="1003961" cy="728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5"/>
              </a:lnSpc>
            </a:pPr>
            <a:r>
              <a:rPr lang="en-US" sz="3823">
                <a:solidFill>
                  <a:srgbClr val="FFFFFF"/>
                </a:solidFill>
                <a:latin typeface="Arimo Bold"/>
              </a:rPr>
              <a:t>02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111947" y="7016447"/>
            <a:ext cx="3080669" cy="3080053"/>
            <a:chOff x="0" y="0"/>
            <a:chExt cx="4107559" cy="410673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107561" cy="4106672"/>
            </a:xfrm>
            <a:custGeom>
              <a:avLst/>
              <a:gdLst/>
              <a:ahLst/>
              <a:cxnLst/>
              <a:rect l="l" t="t" r="r" b="b"/>
              <a:pathLst>
                <a:path w="4107561" h="4106672">
                  <a:moveTo>
                    <a:pt x="3892423" y="0"/>
                  </a:moveTo>
                  <a:lnTo>
                    <a:pt x="214376" y="0"/>
                  </a:lnTo>
                  <a:cubicBezTo>
                    <a:pt x="96139" y="0"/>
                    <a:pt x="0" y="96139"/>
                    <a:pt x="0" y="214376"/>
                  </a:cubicBezTo>
                  <a:lnTo>
                    <a:pt x="0" y="3893185"/>
                  </a:lnTo>
                  <a:cubicBezTo>
                    <a:pt x="0" y="4010660"/>
                    <a:pt x="96139" y="4106672"/>
                    <a:pt x="214376" y="4106672"/>
                  </a:cubicBezTo>
                  <a:lnTo>
                    <a:pt x="3893185" y="4106672"/>
                  </a:lnTo>
                  <a:cubicBezTo>
                    <a:pt x="4011422" y="4106672"/>
                    <a:pt x="4107561" y="4010533"/>
                    <a:pt x="4107561" y="3892296"/>
                  </a:cubicBezTo>
                  <a:lnTo>
                    <a:pt x="4107561" y="214376"/>
                  </a:lnTo>
                  <a:cubicBezTo>
                    <a:pt x="4106799" y="96139"/>
                    <a:pt x="4010660" y="0"/>
                    <a:pt x="3892423" y="0"/>
                  </a:cubicBezTo>
                  <a:close/>
                </a:path>
              </a:pathLst>
            </a:custGeom>
            <a:solidFill>
              <a:srgbClr val="F47C00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9204349" y="7108849"/>
            <a:ext cx="2895866" cy="2895250"/>
            <a:chOff x="0" y="0"/>
            <a:chExt cx="3861154" cy="38603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861181" cy="3860292"/>
            </a:xfrm>
            <a:custGeom>
              <a:avLst/>
              <a:gdLst/>
              <a:ahLst/>
              <a:cxnLst/>
              <a:rect l="l" t="t" r="r" b="b"/>
              <a:pathLst>
                <a:path w="3861181" h="3860292">
                  <a:moveTo>
                    <a:pt x="3769106" y="0"/>
                  </a:moveTo>
                  <a:lnTo>
                    <a:pt x="1921129" y="0"/>
                  </a:lnTo>
                  <a:lnTo>
                    <a:pt x="0" y="1906397"/>
                  </a:lnTo>
                  <a:lnTo>
                    <a:pt x="0" y="3769106"/>
                  </a:lnTo>
                  <a:cubicBezTo>
                    <a:pt x="0" y="3819271"/>
                    <a:pt x="41021" y="3860292"/>
                    <a:pt x="91186" y="3860292"/>
                  </a:cubicBezTo>
                  <a:lnTo>
                    <a:pt x="3769995" y="3860292"/>
                  </a:lnTo>
                  <a:cubicBezTo>
                    <a:pt x="3820160" y="3860292"/>
                    <a:pt x="3861181" y="3819271"/>
                    <a:pt x="3861181" y="3769106"/>
                  </a:cubicBezTo>
                  <a:lnTo>
                    <a:pt x="3861181" y="91186"/>
                  </a:lnTo>
                  <a:cubicBezTo>
                    <a:pt x="3860419" y="41021"/>
                    <a:pt x="3819271" y="0"/>
                    <a:pt x="3769233" y="0"/>
                  </a:cubicBezTo>
                  <a:close/>
                </a:path>
              </a:pathLst>
            </a:custGeom>
            <a:blipFill>
              <a:blip r:embed="rId4"/>
              <a:stretch>
                <a:fillRect t="-24953" b="-24954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9114628" y="7003362"/>
            <a:ext cx="1003961" cy="728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5"/>
              </a:lnSpc>
            </a:pPr>
            <a:r>
              <a:rPr lang="en-US" sz="3823">
                <a:solidFill>
                  <a:srgbClr val="FFFFFF"/>
                </a:solidFill>
                <a:latin typeface="Arimo Bold"/>
              </a:rPr>
              <a:t>03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4602901" y="4413879"/>
            <a:ext cx="1399360" cy="277623"/>
            <a:chOff x="0" y="0"/>
            <a:chExt cx="1865813" cy="37016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865757" cy="370205"/>
            </a:xfrm>
            <a:custGeom>
              <a:avLst/>
              <a:gdLst/>
              <a:ahLst/>
              <a:cxnLst/>
              <a:rect l="l" t="t" r="r" b="b"/>
              <a:pathLst>
                <a:path w="1865757" h="370205">
                  <a:moveTo>
                    <a:pt x="0" y="0"/>
                  </a:moveTo>
                  <a:lnTo>
                    <a:pt x="1865757" y="0"/>
                  </a:lnTo>
                  <a:lnTo>
                    <a:pt x="1865757" y="370205"/>
                  </a:lnTo>
                  <a:lnTo>
                    <a:pt x="0" y="370205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3106400" y="3663647"/>
            <a:ext cx="4343400" cy="3048000"/>
            <a:chOff x="0" y="0"/>
            <a:chExt cx="5791200" cy="4064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791200" cy="4064000"/>
            </a:xfrm>
            <a:custGeom>
              <a:avLst/>
              <a:gdLst/>
              <a:ahLst/>
              <a:cxnLst/>
              <a:rect l="l" t="t" r="r" b="b"/>
              <a:pathLst>
                <a:path w="5791200" h="4064000">
                  <a:moveTo>
                    <a:pt x="0" y="0"/>
                  </a:moveTo>
                  <a:lnTo>
                    <a:pt x="5791200" y="0"/>
                  </a:lnTo>
                  <a:lnTo>
                    <a:pt x="5791200" y="4064000"/>
                  </a:lnTo>
                  <a:lnTo>
                    <a:pt x="0" y="4064000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3258800" y="3739847"/>
            <a:ext cx="4087803" cy="2895600"/>
            <a:chOff x="0" y="0"/>
            <a:chExt cx="5450404" cy="3860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450332" cy="3860800"/>
            </a:xfrm>
            <a:custGeom>
              <a:avLst/>
              <a:gdLst/>
              <a:ahLst/>
              <a:cxnLst/>
              <a:rect l="l" t="t" r="r" b="b"/>
              <a:pathLst>
                <a:path w="5450332" h="3860800">
                  <a:moveTo>
                    <a:pt x="0" y="470154"/>
                  </a:moveTo>
                  <a:cubicBezTo>
                    <a:pt x="0" y="210566"/>
                    <a:pt x="210566" y="0"/>
                    <a:pt x="470154" y="0"/>
                  </a:cubicBezTo>
                  <a:lnTo>
                    <a:pt x="4980178" y="0"/>
                  </a:lnTo>
                  <a:cubicBezTo>
                    <a:pt x="5239893" y="0"/>
                    <a:pt x="5450332" y="210566"/>
                    <a:pt x="5450332" y="470154"/>
                  </a:cubicBezTo>
                  <a:lnTo>
                    <a:pt x="5450332" y="3390646"/>
                  </a:lnTo>
                  <a:cubicBezTo>
                    <a:pt x="5450332" y="3650361"/>
                    <a:pt x="5239766" y="3860800"/>
                    <a:pt x="4980178" y="3860800"/>
                  </a:cubicBezTo>
                  <a:lnTo>
                    <a:pt x="470154" y="3860800"/>
                  </a:lnTo>
                  <a:cubicBezTo>
                    <a:pt x="210566" y="3860800"/>
                    <a:pt x="0" y="3650234"/>
                    <a:pt x="0" y="33906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14173200" y="3936772"/>
            <a:ext cx="2563280" cy="82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454545"/>
                </a:solidFill>
                <a:latin typeface="Arimo"/>
              </a:rPr>
              <a:t>$3bn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4602901" y="7734626"/>
            <a:ext cx="1399360" cy="277623"/>
            <a:chOff x="0" y="0"/>
            <a:chExt cx="1865813" cy="37016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865757" cy="370205"/>
            </a:xfrm>
            <a:custGeom>
              <a:avLst/>
              <a:gdLst/>
              <a:ahLst/>
              <a:cxnLst/>
              <a:rect l="l" t="t" r="r" b="b"/>
              <a:pathLst>
                <a:path w="1865757" h="370205">
                  <a:moveTo>
                    <a:pt x="0" y="0"/>
                  </a:moveTo>
                  <a:lnTo>
                    <a:pt x="1865757" y="0"/>
                  </a:lnTo>
                  <a:lnTo>
                    <a:pt x="1865757" y="370205"/>
                  </a:lnTo>
                  <a:lnTo>
                    <a:pt x="0" y="370205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3106400" y="6984394"/>
            <a:ext cx="4343400" cy="3048000"/>
            <a:chOff x="0" y="0"/>
            <a:chExt cx="5791200" cy="40640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791200" cy="4064000"/>
            </a:xfrm>
            <a:custGeom>
              <a:avLst/>
              <a:gdLst/>
              <a:ahLst/>
              <a:cxnLst/>
              <a:rect l="l" t="t" r="r" b="b"/>
              <a:pathLst>
                <a:path w="5791200" h="4064000">
                  <a:moveTo>
                    <a:pt x="0" y="0"/>
                  </a:moveTo>
                  <a:lnTo>
                    <a:pt x="5791200" y="0"/>
                  </a:lnTo>
                  <a:lnTo>
                    <a:pt x="5791200" y="4064000"/>
                  </a:lnTo>
                  <a:lnTo>
                    <a:pt x="0" y="4064000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13258800" y="7060594"/>
            <a:ext cx="4087803" cy="2895600"/>
            <a:chOff x="0" y="0"/>
            <a:chExt cx="5450404" cy="3860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450332" cy="3860800"/>
            </a:xfrm>
            <a:custGeom>
              <a:avLst/>
              <a:gdLst/>
              <a:ahLst/>
              <a:cxnLst/>
              <a:rect l="l" t="t" r="r" b="b"/>
              <a:pathLst>
                <a:path w="5450332" h="3860800">
                  <a:moveTo>
                    <a:pt x="0" y="470154"/>
                  </a:moveTo>
                  <a:cubicBezTo>
                    <a:pt x="0" y="210566"/>
                    <a:pt x="210566" y="0"/>
                    <a:pt x="470154" y="0"/>
                  </a:cubicBezTo>
                  <a:lnTo>
                    <a:pt x="4980178" y="0"/>
                  </a:lnTo>
                  <a:cubicBezTo>
                    <a:pt x="5239893" y="0"/>
                    <a:pt x="5450332" y="210566"/>
                    <a:pt x="5450332" y="470154"/>
                  </a:cubicBezTo>
                  <a:lnTo>
                    <a:pt x="5450332" y="3390646"/>
                  </a:lnTo>
                  <a:cubicBezTo>
                    <a:pt x="5450332" y="3650361"/>
                    <a:pt x="5239766" y="3860800"/>
                    <a:pt x="4980178" y="3860800"/>
                  </a:cubicBezTo>
                  <a:lnTo>
                    <a:pt x="470154" y="3860800"/>
                  </a:lnTo>
                  <a:cubicBezTo>
                    <a:pt x="210566" y="3860800"/>
                    <a:pt x="0" y="3650234"/>
                    <a:pt x="0" y="33906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14173200" y="7257519"/>
            <a:ext cx="2563280" cy="82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454545"/>
                </a:solidFill>
                <a:latin typeface="Arimo"/>
              </a:rPr>
              <a:t>$4bn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377237" y="5093970"/>
            <a:ext cx="3981123" cy="1610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454545"/>
                </a:solidFill>
                <a:latin typeface="Arimo"/>
              </a:rPr>
              <a:t>Singapore alcoholic drinks  market size growing by ~5.5%</a:t>
            </a:r>
          </a:p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454545"/>
                </a:solidFill>
                <a:latin typeface="Arimo"/>
              </a:rPr>
              <a:t>75%,  that is 2.3bn consumption thru out of home – Restaurants, bars etc.</a:t>
            </a:r>
          </a:p>
          <a:p>
            <a:pPr algn="ctr">
              <a:lnSpc>
                <a:spcPts val="2160"/>
              </a:lnSpc>
            </a:pPr>
            <a:endParaRPr lang="en-US" sz="1800">
              <a:solidFill>
                <a:srgbClr val="454545"/>
              </a:solidFill>
              <a:latin typeface="Arimo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3502640" y="8467050"/>
            <a:ext cx="3703320" cy="1507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454545"/>
                </a:solidFill>
                <a:latin typeface="Arimo"/>
              </a:rPr>
              <a:t>Singapore non-alcoholic drinks  market size growing by ~2%;  excl. hot drinks</a:t>
            </a:r>
          </a:p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454545"/>
                </a:solidFill>
                <a:latin typeface="Arimo"/>
              </a:rPr>
              <a:t>50%,  that is 2bn consumption thru out of home – Restaurants, café etc.</a:t>
            </a:r>
          </a:p>
        </p:txBody>
      </p:sp>
      <p:sp>
        <p:nvSpPr>
          <p:cNvPr id="44" name="Freeform 44" descr="Cocktail in crystal glass"/>
          <p:cNvSpPr/>
          <p:nvPr/>
        </p:nvSpPr>
        <p:spPr>
          <a:xfrm>
            <a:off x="457200" y="2578773"/>
            <a:ext cx="4075691" cy="2717127"/>
          </a:xfrm>
          <a:custGeom>
            <a:avLst/>
            <a:gdLst/>
            <a:ahLst/>
            <a:cxnLst/>
            <a:rect l="l" t="t" r="r" b="b"/>
            <a:pathLst>
              <a:path w="4075691" h="2717127">
                <a:moveTo>
                  <a:pt x="0" y="0"/>
                </a:moveTo>
                <a:lnTo>
                  <a:pt x="4075691" y="0"/>
                </a:lnTo>
                <a:lnTo>
                  <a:pt x="4075691" y="2717127"/>
                </a:lnTo>
                <a:lnTo>
                  <a:pt x="0" y="2717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235102" y="6727498"/>
            <a:ext cx="7492697" cy="1274749"/>
          </a:xfrm>
          <a:custGeom>
            <a:avLst/>
            <a:gdLst/>
            <a:ahLst/>
            <a:cxnLst/>
            <a:rect l="l" t="t" r="r" b="b"/>
            <a:pathLst>
              <a:path w="7492697" h="1274749">
                <a:moveTo>
                  <a:pt x="0" y="0"/>
                </a:moveTo>
                <a:lnTo>
                  <a:pt x="7492697" y="0"/>
                </a:lnTo>
                <a:lnTo>
                  <a:pt x="7492697" y="1274749"/>
                </a:lnTo>
                <a:lnTo>
                  <a:pt x="0" y="1274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348" r="-108" b="-2348"/>
            </a:stretch>
          </a:blipFill>
        </p:spPr>
      </p:sp>
      <p:sp>
        <p:nvSpPr>
          <p:cNvPr id="46" name="TextBox 46"/>
          <p:cNvSpPr txBox="1"/>
          <p:nvPr/>
        </p:nvSpPr>
        <p:spPr>
          <a:xfrm rot="-628988">
            <a:off x="6118546" y="7376142"/>
            <a:ext cx="1950720" cy="266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>
                <a:solidFill>
                  <a:srgbClr val="454545"/>
                </a:solidFill>
                <a:latin typeface="Arimo Italics"/>
              </a:rPr>
              <a:t>- Bloomberg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-6390153" y="7404076"/>
            <a:ext cx="14026196" cy="11628992"/>
            <a:chOff x="0" y="0"/>
            <a:chExt cx="18701595" cy="1550532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8701638" cy="15505303"/>
            </a:xfrm>
            <a:custGeom>
              <a:avLst/>
              <a:gdLst/>
              <a:ahLst/>
              <a:cxnLst/>
              <a:rect l="l" t="t" r="r" b="b"/>
              <a:pathLst>
                <a:path w="18701638" h="15505303">
                  <a:moveTo>
                    <a:pt x="0" y="0"/>
                  </a:moveTo>
                  <a:lnTo>
                    <a:pt x="18701638" y="0"/>
                  </a:lnTo>
                  <a:lnTo>
                    <a:pt x="18701638" y="15505303"/>
                  </a:lnTo>
                  <a:lnTo>
                    <a:pt x="0" y="15505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71" b="-71"/>
              </a:stretch>
            </a:blipFill>
          </p:spPr>
        </p:sp>
      </p:grpSp>
      <p:sp>
        <p:nvSpPr>
          <p:cNvPr id="49" name="TextBox 49"/>
          <p:cNvSpPr txBox="1"/>
          <p:nvPr/>
        </p:nvSpPr>
        <p:spPr>
          <a:xfrm>
            <a:off x="396240" y="1141095"/>
            <a:ext cx="8368670" cy="749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22">
                <a:solidFill>
                  <a:srgbClr val="000000"/>
                </a:solidFill>
                <a:latin typeface="TT Rounds Condensed"/>
              </a:rPr>
              <a:t>Non-alcoholic spirit market expected to growth much faster and size of market to play looks promising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962901" cy="10287000"/>
            <a:chOff x="0" y="0"/>
            <a:chExt cx="10617201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17200" cy="13716000"/>
            </a:xfrm>
            <a:custGeom>
              <a:avLst/>
              <a:gdLst/>
              <a:ahLst/>
              <a:cxnLst/>
              <a:rect l="l" t="t" r="r" b="b"/>
              <a:pathLst>
                <a:path w="10617200" h="13716000">
                  <a:moveTo>
                    <a:pt x="0" y="0"/>
                  </a:moveTo>
                  <a:lnTo>
                    <a:pt x="10617200" y="0"/>
                  </a:lnTo>
                  <a:lnTo>
                    <a:pt x="10617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069501" y="1169332"/>
            <a:ext cx="1399360" cy="277623"/>
            <a:chOff x="0" y="0"/>
            <a:chExt cx="1865813" cy="3701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5757" cy="370205"/>
            </a:xfrm>
            <a:custGeom>
              <a:avLst/>
              <a:gdLst/>
              <a:ahLst/>
              <a:cxnLst/>
              <a:rect l="l" t="t" r="r" b="b"/>
              <a:pathLst>
                <a:path w="1865757" h="370205">
                  <a:moveTo>
                    <a:pt x="0" y="0"/>
                  </a:moveTo>
                  <a:lnTo>
                    <a:pt x="1865757" y="0"/>
                  </a:lnTo>
                  <a:lnTo>
                    <a:pt x="1865757" y="370205"/>
                  </a:lnTo>
                  <a:lnTo>
                    <a:pt x="0" y="370205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573000" y="419100"/>
            <a:ext cx="4343400" cy="3048000"/>
            <a:chOff x="0" y="0"/>
            <a:chExt cx="5791200" cy="4064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91200" cy="4064000"/>
            </a:xfrm>
            <a:custGeom>
              <a:avLst/>
              <a:gdLst/>
              <a:ahLst/>
              <a:cxnLst/>
              <a:rect l="l" t="t" r="r" b="b"/>
              <a:pathLst>
                <a:path w="5791200" h="4064000">
                  <a:moveTo>
                    <a:pt x="0" y="0"/>
                  </a:moveTo>
                  <a:lnTo>
                    <a:pt x="5791200" y="0"/>
                  </a:lnTo>
                  <a:lnTo>
                    <a:pt x="5791200" y="4064000"/>
                  </a:lnTo>
                  <a:lnTo>
                    <a:pt x="0" y="4064000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725400" y="495300"/>
            <a:ext cx="4087803" cy="2895600"/>
            <a:chOff x="0" y="0"/>
            <a:chExt cx="5450404" cy="386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50332" cy="3860800"/>
            </a:xfrm>
            <a:custGeom>
              <a:avLst/>
              <a:gdLst/>
              <a:ahLst/>
              <a:cxnLst/>
              <a:rect l="l" t="t" r="r" b="b"/>
              <a:pathLst>
                <a:path w="5450332" h="3860800">
                  <a:moveTo>
                    <a:pt x="0" y="470154"/>
                  </a:moveTo>
                  <a:cubicBezTo>
                    <a:pt x="0" y="210566"/>
                    <a:pt x="210566" y="0"/>
                    <a:pt x="470154" y="0"/>
                  </a:cubicBezTo>
                  <a:lnTo>
                    <a:pt x="4980178" y="0"/>
                  </a:lnTo>
                  <a:cubicBezTo>
                    <a:pt x="5239893" y="0"/>
                    <a:pt x="5450332" y="210566"/>
                    <a:pt x="5450332" y="470154"/>
                  </a:cubicBezTo>
                  <a:lnTo>
                    <a:pt x="5450332" y="3390646"/>
                  </a:lnTo>
                  <a:cubicBezTo>
                    <a:pt x="5450332" y="3650361"/>
                    <a:pt x="5239766" y="3860800"/>
                    <a:pt x="4980178" y="3860800"/>
                  </a:cubicBezTo>
                  <a:lnTo>
                    <a:pt x="470154" y="3860800"/>
                  </a:lnTo>
                  <a:cubicBezTo>
                    <a:pt x="210566" y="3860800"/>
                    <a:pt x="0" y="3650234"/>
                    <a:pt x="0" y="33906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620615" y="511030"/>
            <a:ext cx="1003961" cy="728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5"/>
              </a:lnSpc>
            </a:pPr>
            <a:r>
              <a:rPr lang="en-US" sz="3823">
                <a:solidFill>
                  <a:srgbClr val="FFFFFF"/>
                </a:solidFill>
                <a:latin typeface="Arimo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68456" y="3767385"/>
            <a:ext cx="1003961" cy="728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5"/>
              </a:lnSpc>
            </a:pPr>
            <a:r>
              <a:rPr lang="en-US" sz="3823">
                <a:solidFill>
                  <a:srgbClr val="FFFFFF"/>
                </a:solidFill>
                <a:latin typeface="Arimo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56496" y="7064230"/>
            <a:ext cx="1003961" cy="728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5"/>
              </a:lnSpc>
            </a:pPr>
            <a:r>
              <a:rPr lang="en-US" sz="3823">
                <a:solidFill>
                  <a:srgbClr val="FFFFFF"/>
                </a:solidFill>
                <a:latin typeface="Arimo Bold"/>
              </a:rPr>
              <a:t>03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069501" y="4413879"/>
            <a:ext cx="1399360" cy="277623"/>
            <a:chOff x="0" y="0"/>
            <a:chExt cx="1865813" cy="3701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65757" cy="370205"/>
            </a:xfrm>
            <a:custGeom>
              <a:avLst/>
              <a:gdLst/>
              <a:ahLst/>
              <a:cxnLst/>
              <a:rect l="l" t="t" r="r" b="b"/>
              <a:pathLst>
                <a:path w="1865757" h="370205">
                  <a:moveTo>
                    <a:pt x="0" y="0"/>
                  </a:moveTo>
                  <a:lnTo>
                    <a:pt x="1865757" y="0"/>
                  </a:lnTo>
                  <a:lnTo>
                    <a:pt x="1865757" y="370205"/>
                  </a:lnTo>
                  <a:lnTo>
                    <a:pt x="0" y="370205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573000" y="3663647"/>
            <a:ext cx="4343400" cy="3048000"/>
            <a:chOff x="0" y="0"/>
            <a:chExt cx="5791200" cy="4064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791200" cy="4064000"/>
            </a:xfrm>
            <a:custGeom>
              <a:avLst/>
              <a:gdLst/>
              <a:ahLst/>
              <a:cxnLst/>
              <a:rect l="l" t="t" r="r" b="b"/>
              <a:pathLst>
                <a:path w="5791200" h="4064000">
                  <a:moveTo>
                    <a:pt x="0" y="0"/>
                  </a:moveTo>
                  <a:lnTo>
                    <a:pt x="5791200" y="0"/>
                  </a:lnTo>
                  <a:lnTo>
                    <a:pt x="5791200" y="4064000"/>
                  </a:lnTo>
                  <a:lnTo>
                    <a:pt x="0" y="4064000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2725400" y="3739847"/>
            <a:ext cx="4087803" cy="2895600"/>
            <a:chOff x="0" y="0"/>
            <a:chExt cx="5450404" cy="3860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50332" cy="3860800"/>
            </a:xfrm>
            <a:custGeom>
              <a:avLst/>
              <a:gdLst/>
              <a:ahLst/>
              <a:cxnLst/>
              <a:rect l="l" t="t" r="r" b="b"/>
              <a:pathLst>
                <a:path w="5450332" h="3860800">
                  <a:moveTo>
                    <a:pt x="0" y="470154"/>
                  </a:moveTo>
                  <a:cubicBezTo>
                    <a:pt x="0" y="210566"/>
                    <a:pt x="210566" y="0"/>
                    <a:pt x="470154" y="0"/>
                  </a:cubicBezTo>
                  <a:lnTo>
                    <a:pt x="4980178" y="0"/>
                  </a:lnTo>
                  <a:cubicBezTo>
                    <a:pt x="5239893" y="0"/>
                    <a:pt x="5450332" y="210566"/>
                    <a:pt x="5450332" y="470154"/>
                  </a:cubicBezTo>
                  <a:lnTo>
                    <a:pt x="5450332" y="3390646"/>
                  </a:lnTo>
                  <a:cubicBezTo>
                    <a:pt x="5450332" y="3650361"/>
                    <a:pt x="5239766" y="3860800"/>
                    <a:pt x="4980178" y="3860800"/>
                  </a:cubicBezTo>
                  <a:lnTo>
                    <a:pt x="470154" y="3860800"/>
                  </a:lnTo>
                  <a:cubicBezTo>
                    <a:pt x="210566" y="3860800"/>
                    <a:pt x="0" y="3650234"/>
                    <a:pt x="0" y="33906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4069501" y="7734626"/>
            <a:ext cx="1399360" cy="277623"/>
            <a:chOff x="0" y="0"/>
            <a:chExt cx="1865813" cy="3701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65757" cy="370205"/>
            </a:xfrm>
            <a:custGeom>
              <a:avLst/>
              <a:gdLst/>
              <a:ahLst/>
              <a:cxnLst/>
              <a:rect l="l" t="t" r="r" b="b"/>
              <a:pathLst>
                <a:path w="1865757" h="370205">
                  <a:moveTo>
                    <a:pt x="0" y="0"/>
                  </a:moveTo>
                  <a:lnTo>
                    <a:pt x="1865757" y="0"/>
                  </a:lnTo>
                  <a:lnTo>
                    <a:pt x="1865757" y="370205"/>
                  </a:lnTo>
                  <a:lnTo>
                    <a:pt x="0" y="370205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573000" y="6984394"/>
            <a:ext cx="4343400" cy="3048000"/>
            <a:chOff x="0" y="0"/>
            <a:chExt cx="5791200" cy="4064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791200" cy="4064000"/>
            </a:xfrm>
            <a:custGeom>
              <a:avLst/>
              <a:gdLst/>
              <a:ahLst/>
              <a:cxnLst/>
              <a:rect l="l" t="t" r="r" b="b"/>
              <a:pathLst>
                <a:path w="5791200" h="4064000">
                  <a:moveTo>
                    <a:pt x="0" y="0"/>
                  </a:moveTo>
                  <a:lnTo>
                    <a:pt x="5791200" y="0"/>
                  </a:lnTo>
                  <a:lnTo>
                    <a:pt x="5791200" y="4064000"/>
                  </a:lnTo>
                  <a:lnTo>
                    <a:pt x="0" y="4064000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725400" y="7060594"/>
            <a:ext cx="4087803" cy="2895600"/>
            <a:chOff x="0" y="0"/>
            <a:chExt cx="5450404" cy="3860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450332" cy="3860800"/>
            </a:xfrm>
            <a:custGeom>
              <a:avLst/>
              <a:gdLst/>
              <a:ahLst/>
              <a:cxnLst/>
              <a:rect l="l" t="t" r="r" b="b"/>
              <a:pathLst>
                <a:path w="5450332" h="3860800">
                  <a:moveTo>
                    <a:pt x="0" y="470154"/>
                  </a:moveTo>
                  <a:cubicBezTo>
                    <a:pt x="0" y="210566"/>
                    <a:pt x="210566" y="0"/>
                    <a:pt x="470154" y="0"/>
                  </a:cubicBezTo>
                  <a:lnTo>
                    <a:pt x="4980178" y="0"/>
                  </a:lnTo>
                  <a:cubicBezTo>
                    <a:pt x="5239893" y="0"/>
                    <a:pt x="5450332" y="210566"/>
                    <a:pt x="5450332" y="470154"/>
                  </a:cubicBezTo>
                  <a:lnTo>
                    <a:pt x="5450332" y="3390646"/>
                  </a:lnTo>
                  <a:cubicBezTo>
                    <a:pt x="5450332" y="3650361"/>
                    <a:pt x="5239766" y="3860800"/>
                    <a:pt x="4980178" y="3860800"/>
                  </a:cubicBezTo>
                  <a:lnTo>
                    <a:pt x="470154" y="3860800"/>
                  </a:lnTo>
                  <a:cubicBezTo>
                    <a:pt x="210566" y="3860800"/>
                    <a:pt x="0" y="3650234"/>
                    <a:pt x="0" y="33906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-7506502" y="7535308"/>
            <a:ext cx="14026196" cy="11628992"/>
            <a:chOff x="0" y="0"/>
            <a:chExt cx="18701595" cy="1550532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701638" cy="15505303"/>
            </a:xfrm>
            <a:custGeom>
              <a:avLst/>
              <a:gdLst/>
              <a:ahLst/>
              <a:cxnLst/>
              <a:rect l="l" t="t" r="r" b="b"/>
              <a:pathLst>
                <a:path w="18701638" h="15505303">
                  <a:moveTo>
                    <a:pt x="0" y="0"/>
                  </a:moveTo>
                  <a:lnTo>
                    <a:pt x="18701638" y="0"/>
                  </a:lnTo>
                  <a:lnTo>
                    <a:pt x="18701638" y="15505303"/>
                  </a:lnTo>
                  <a:lnTo>
                    <a:pt x="0" y="15505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1" b="-71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13030200" y="912495"/>
            <a:ext cx="3425553" cy="2156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4" dirty="0">
                <a:solidFill>
                  <a:srgbClr val="333F48"/>
                </a:solidFill>
                <a:latin typeface="DejaVu Sans"/>
              </a:rPr>
              <a:t>Increasing Demand for </a:t>
            </a:r>
            <a:r>
              <a:rPr lang="en-US" sz="2799" spc="4" dirty="0">
                <a:solidFill>
                  <a:srgbClr val="333F48"/>
                </a:solidFill>
                <a:latin typeface="DejaVu Sans Bold"/>
              </a:rPr>
              <a:t>Healthy options </a:t>
            </a:r>
            <a:r>
              <a:rPr lang="en-US" sz="2799" spc="4" dirty="0">
                <a:solidFill>
                  <a:srgbClr val="333F48"/>
                </a:solidFill>
                <a:latin typeface="DejaVu Sans"/>
              </a:rPr>
              <a:t>in</a:t>
            </a:r>
            <a:r>
              <a:rPr lang="en-US" sz="2799" spc="4" dirty="0">
                <a:solidFill>
                  <a:srgbClr val="333F48"/>
                </a:solidFill>
                <a:latin typeface="DejaVu Sans Bold"/>
              </a:rPr>
              <a:t> </a:t>
            </a:r>
            <a:r>
              <a:rPr lang="en-US" sz="2799" spc="4" dirty="0">
                <a:solidFill>
                  <a:srgbClr val="454545"/>
                </a:solidFill>
                <a:latin typeface="DejaVu Sans"/>
              </a:rPr>
              <a:t>drinks markets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77800" y="4069008"/>
            <a:ext cx="3696315" cy="2153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799" b="1" spc="4" dirty="0">
                <a:solidFill>
                  <a:srgbClr val="333F48"/>
                </a:solidFill>
                <a:latin typeface="DejaVu Sans"/>
              </a:rPr>
              <a:t>Growing  Awareness</a:t>
            </a:r>
            <a:r>
              <a:rPr lang="en-US" sz="2799" spc="4" dirty="0">
                <a:solidFill>
                  <a:srgbClr val="333F48"/>
                </a:solidFill>
                <a:latin typeface="DejaVu Sans"/>
              </a:rPr>
              <a:t> </a:t>
            </a:r>
            <a:r>
              <a:rPr lang="en-US" sz="2000" spc="4" dirty="0">
                <a:solidFill>
                  <a:srgbClr val="333F48"/>
                </a:solidFill>
                <a:latin typeface="DejaVu Sans"/>
              </a:rPr>
              <a:t>about harmful effects of excessive alcohol consumption </a:t>
            </a:r>
            <a:endParaRPr lang="en-US" sz="2799" spc="4" dirty="0">
              <a:solidFill>
                <a:srgbClr val="333F48"/>
              </a:solidFill>
              <a:latin typeface="DejaVu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006725" y="7237095"/>
            <a:ext cx="3589635" cy="2164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5">
                <a:solidFill>
                  <a:srgbClr val="333F48"/>
                </a:solidFill>
                <a:latin typeface="DejaVu Sans"/>
              </a:rPr>
              <a:t>Consumers willing to  </a:t>
            </a:r>
            <a:r>
              <a:rPr lang="en-US" sz="3200" spc="5">
                <a:solidFill>
                  <a:srgbClr val="333F48"/>
                </a:solidFill>
                <a:latin typeface="DejaVu Sans Bold"/>
              </a:rPr>
              <a:t>Pay for premium and innovative  </a:t>
            </a:r>
            <a:r>
              <a:rPr lang="en-US" sz="3200" spc="5">
                <a:solidFill>
                  <a:srgbClr val="454545"/>
                </a:solidFill>
                <a:latin typeface="DejaVu Sans"/>
              </a:rPr>
              <a:t>propositions </a:t>
            </a:r>
          </a:p>
        </p:txBody>
      </p:sp>
      <p:sp>
        <p:nvSpPr>
          <p:cNvPr id="30" name="Freeform 30"/>
          <p:cNvSpPr/>
          <p:nvPr/>
        </p:nvSpPr>
        <p:spPr>
          <a:xfrm>
            <a:off x="722711" y="7246620"/>
            <a:ext cx="7240190" cy="686090"/>
          </a:xfrm>
          <a:custGeom>
            <a:avLst/>
            <a:gdLst/>
            <a:ahLst/>
            <a:cxnLst/>
            <a:rect l="l" t="t" r="r" b="b"/>
            <a:pathLst>
              <a:path w="7240190" h="686090">
                <a:moveTo>
                  <a:pt x="0" y="0"/>
                </a:moveTo>
                <a:lnTo>
                  <a:pt x="7240190" y="0"/>
                </a:lnTo>
                <a:lnTo>
                  <a:pt x="7240190" y="686090"/>
                </a:lnTo>
                <a:lnTo>
                  <a:pt x="0" y="686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959" b="-6959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6620081" y="7665958"/>
            <a:ext cx="1950720" cy="29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454545"/>
                </a:solidFill>
                <a:latin typeface="Arimo Italics"/>
              </a:rPr>
              <a:t>- Peak</a:t>
            </a:r>
          </a:p>
        </p:txBody>
      </p:sp>
      <p:sp>
        <p:nvSpPr>
          <p:cNvPr id="32" name="Freeform 32"/>
          <p:cNvSpPr/>
          <p:nvPr/>
        </p:nvSpPr>
        <p:spPr>
          <a:xfrm>
            <a:off x="1066800" y="3098712"/>
            <a:ext cx="4901025" cy="3721188"/>
          </a:xfrm>
          <a:custGeom>
            <a:avLst/>
            <a:gdLst/>
            <a:ahLst/>
            <a:cxnLst/>
            <a:rect l="l" t="t" r="r" b="b"/>
            <a:pathLst>
              <a:path w="4901025" h="3721188">
                <a:moveTo>
                  <a:pt x="0" y="0"/>
                </a:moveTo>
                <a:lnTo>
                  <a:pt x="4901026" y="0"/>
                </a:lnTo>
                <a:lnTo>
                  <a:pt x="4901026" y="3721188"/>
                </a:lnTo>
                <a:lnTo>
                  <a:pt x="0" y="3721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2" t="-669" b="-669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1109868" y="1470568"/>
            <a:ext cx="1082132" cy="1082132"/>
          </a:xfrm>
          <a:custGeom>
            <a:avLst/>
            <a:gdLst/>
            <a:ahLst/>
            <a:cxnLst/>
            <a:rect l="l" t="t" r="r" b="b"/>
            <a:pathLst>
              <a:path w="1082132" h="1082132">
                <a:moveTo>
                  <a:pt x="0" y="0"/>
                </a:moveTo>
                <a:lnTo>
                  <a:pt x="1082132" y="0"/>
                </a:lnTo>
                <a:lnTo>
                  <a:pt x="1082132" y="1082132"/>
                </a:lnTo>
                <a:lnTo>
                  <a:pt x="0" y="1082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11393169" y="1788550"/>
            <a:ext cx="515530" cy="446167"/>
            <a:chOff x="0" y="0"/>
            <a:chExt cx="687373" cy="59488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87324" cy="594868"/>
            </a:xfrm>
            <a:custGeom>
              <a:avLst/>
              <a:gdLst/>
              <a:ahLst/>
              <a:cxnLst/>
              <a:rect l="l" t="t" r="r" b="b"/>
              <a:pathLst>
                <a:path w="687324" h="594868">
                  <a:moveTo>
                    <a:pt x="0" y="0"/>
                  </a:moveTo>
                  <a:lnTo>
                    <a:pt x="687324" y="0"/>
                  </a:lnTo>
                  <a:lnTo>
                    <a:pt x="687324" y="594868"/>
                  </a:lnTo>
                  <a:lnTo>
                    <a:pt x="0" y="594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20" r="-7" b="-423"/>
              </a:stretch>
            </a:blipFill>
          </p:spPr>
        </p:sp>
      </p:grpSp>
      <p:sp>
        <p:nvSpPr>
          <p:cNvPr id="36" name="Freeform 36"/>
          <p:cNvSpPr/>
          <p:nvPr/>
        </p:nvSpPr>
        <p:spPr>
          <a:xfrm>
            <a:off x="11109868" y="4731836"/>
            <a:ext cx="1082132" cy="1082132"/>
          </a:xfrm>
          <a:custGeom>
            <a:avLst/>
            <a:gdLst/>
            <a:ahLst/>
            <a:cxnLst/>
            <a:rect l="l" t="t" r="r" b="b"/>
            <a:pathLst>
              <a:path w="1082132" h="1082132">
                <a:moveTo>
                  <a:pt x="0" y="0"/>
                </a:moveTo>
                <a:lnTo>
                  <a:pt x="1082132" y="0"/>
                </a:lnTo>
                <a:lnTo>
                  <a:pt x="1082132" y="1082132"/>
                </a:lnTo>
                <a:lnTo>
                  <a:pt x="0" y="1082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11356208" y="5054805"/>
            <a:ext cx="589451" cy="436194"/>
            <a:chOff x="0" y="0"/>
            <a:chExt cx="785935" cy="58159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85876" cy="581533"/>
            </a:xfrm>
            <a:custGeom>
              <a:avLst/>
              <a:gdLst/>
              <a:ahLst/>
              <a:cxnLst/>
              <a:rect l="l" t="t" r="r" b="b"/>
              <a:pathLst>
                <a:path w="785876" h="581533">
                  <a:moveTo>
                    <a:pt x="0" y="0"/>
                  </a:moveTo>
                  <a:lnTo>
                    <a:pt x="785876" y="0"/>
                  </a:lnTo>
                  <a:lnTo>
                    <a:pt x="785876" y="581533"/>
                  </a:lnTo>
                  <a:lnTo>
                    <a:pt x="0" y="5815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30" r="-7" b="-140"/>
              </a:stretch>
            </a:blipFill>
          </p:spPr>
        </p:sp>
      </p:grpSp>
      <p:sp>
        <p:nvSpPr>
          <p:cNvPr id="39" name="Freeform 39"/>
          <p:cNvSpPr/>
          <p:nvPr/>
        </p:nvSpPr>
        <p:spPr>
          <a:xfrm>
            <a:off x="11109868" y="7718968"/>
            <a:ext cx="1082132" cy="1082132"/>
          </a:xfrm>
          <a:custGeom>
            <a:avLst/>
            <a:gdLst/>
            <a:ahLst/>
            <a:cxnLst/>
            <a:rect l="l" t="t" r="r" b="b"/>
            <a:pathLst>
              <a:path w="1082132" h="1082132">
                <a:moveTo>
                  <a:pt x="0" y="0"/>
                </a:moveTo>
                <a:lnTo>
                  <a:pt x="1082132" y="0"/>
                </a:lnTo>
                <a:lnTo>
                  <a:pt x="1082132" y="1082132"/>
                </a:lnTo>
                <a:lnTo>
                  <a:pt x="0" y="1082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11401248" y="8015877"/>
            <a:ext cx="459015" cy="488313"/>
            <a:chOff x="0" y="0"/>
            <a:chExt cx="612020" cy="65108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12013" cy="651129"/>
            </a:xfrm>
            <a:custGeom>
              <a:avLst/>
              <a:gdLst/>
              <a:ahLst/>
              <a:cxnLst/>
              <a:rect l="l" t="t" r="r" b="b"/>
              <a:pathLst>
                <a:path w="612013" h="651129">
                  <a:moveTo>
                    <a:pt x="0" y="0"/>
                  </a:moveTo>
                  <a:lnTo>
                    <a:pt x="612013" y="0"/>
                  </a:lnTo>
                  <a:lnTo>
                    <a:pt x="612013" y="651129"/>
                  </a:lnTo>
                  <a:lnTo>
                    <a:pt x="0" y="651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22" r="-123" b="6"/>
              </a:stretch>
            </a:blipFill>
          </p:spPr>
        </p:sp>
      </p:grpSp>
      <p:grpSp>
        <p:nvGrpSpPr>
          <p:cNvPr id="42" name="Group 42"/>
          <p:cNvGrpSpPr/>
          <p:nvPr/>
        </p:nvGrpSpPr>
        <p:grpSpPr>
          <a:xfrm>
            <a:off x="1651810" y="2379668"/>
            <a:ext cx="3398485" cy="536351"/>
            <a:chOff x="0" y="0"/>
            <a:chExt cx="4531313" cy="715135"/>
          </a:xfrm>
        </p:grpSpPr>
        <p:sp>
          <p:nvSpPr>
            <p:cNvPr id="43" name="Freeform 43"/>
            <p:cNvSpPr/>
            <p:nvPr/>
          </p:nvSpPr>
          <p:spPr>
            <a:xfrm>
              <a:off x="16891" y="16891"/>
              <a:ext cx="4497578" cy="681355"/>
            </a:xfrm>
            <a:custGeom>
              <a:avLst/>
              <a:gdLst/>
              <a:ahLst/>
              <a:cxnLst/>
              <a:rect l="l" t="t" r="r" b="b"/>
              <a:pathLst>
                <a:path w="4497578" h="681355">
                  <a:moveTo>
                    <a:pt x="0" y="113538"/>
                  </a:moveTo>
                  <a:cubicBezTo>
                    <a:pt x="0" y="50800"/>
                    <a:pt x="52959" y="0"/>
                    <a:pt x="118364" y="0"/>
                  </a:cubicBezTo>
                  <a:lnTo>
                    <a:pt x="4379214" y="0"/>
                  </a:lnTo>
                  <a:cubicBezTo>
                    <a:pt x="4444492" y="0"/>
                    <a:pt x="4497578" y="50800"/>
                    <a:pt x="4497578" y="113538"/>
                  </a:cubicBezTo>
                  <a:lnTo>
                    <a:pt x="4497578" y="567817"/>
                  </a:lnTo>
                  <a:cubicBezTo>
                    <a:pt x="4497578" y="630555"/>
                    <a:pt x="4444619" y="681355"/>
                    <a:pt x="4379214" y="681355"/>
                  </a:cubicBezTo>
                  <a:lnTo>
                    <a:pt x="118364" y="681355"/>
                  </a:lnTo>
                  <a:cubicBezTo>
                    <a:pt x="53086" y="681355"/>
                    <a:pt x="0" y="630555"/>
                    <a:pt x="0" y="567817"/>
                  </a:cubicBezTo>
                  <a:close/>
                </a:path>
              </a:pathLst>
            </a:custGeom>
            <a:solidFill>
              <a:srgbClr val="FF66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0"/>
              <a:ext cx="4531360" cy="715137"/>
            </a:xfrm>
            <a:custGeom>
              <a:avLst/>
              <a:gdLst/>
              <a:ahLst/>
              <a:cxnLst/>
              <a:rect l="l" t="t" r="r" b="b"/>
              <a:pathLst>
                <a:path w="4531360" h="715137">
                  <a:moveTo>
                    <a:pt x="0" y="130429"/>
                  </a:moveTo>
                  <a:cubicBezTo>
                    <a:pt x="0" y="57785"/>
                    <a:pt x="61214" y="0"/>
                    <a:pt x="135255" y="0"/>
                  </a:cubicBezTo>
                  <a:lnTo>
                    <a:pt x="4396105" y="0"/>
                  </a:lnTo>
                  <a:lnTo>
                    <a:pt x="4396105" y="16891"/>
                  </a:lnTo>
                  <a:lnTo>
                    <a:pt x="4396105" y="0"/>
                  </a:lnTo>
                  <a:cubicBezTo>
                    <a:pt x="4470146" y="0"/>
                    <a:pt x="4531360" y="57785"/>
                    <a:pt x="4531360" y="130429"/>
                  </a:cubicBezTo>
                  <a:lnTo>
                    <a:pt x="4514469" y="130429"/>
                  </a:lnTo>
                  <a:lnTo>
                    <a:pt x="4531360" y="130429"/>
                  </a:lnTo>
                  <a:lnTo>
                    <a:pt x="4531360" y="584708"/>
                  </a:lnTo>
                  <a:lnTo>
                    <a:pt x="4514469" y="584708"/>
                  </a:lnTo>
                  <a:lnTo>
                    <a:pt x="4531360" y="584708"/>
                  </a:lnTo>
                  <a:cubicBezTo>
                    <a:pt x="4531360" y="657479"/>
                    <a:pt x="4470146" y="715137"/>
                    <a:pt x="4396105" y="715137"/>
                  </a:cubicBezTo>
                  <a:lnTo>
                    <a:pt x="4396105" y="698246"/>
                  </a:lnTo>
                  <a:lnTo>
                    <a:pt x="4396105" y="715137"/>
                  </a:lnTo>
                  <a:lnTo>
                    <a:pt x="135255" y="715137"/>
                  </a:lnTo>
                  <a:lnTo>
                    <a:pt x="135255" y="698246"/>
                  </a:lnTo>
                  <a:lnTo>
                    <a:pt x="135255" y="715137"/>
                  </a:lnTo>
                  <a:cubicBezTo>
                    <a:pt x="61214" y="715137"/>
                    <a:pt x="0" y="657352"/>
                    <a:pt x="0" y="584708"/>
                  </a:cubicBezTo>
                  <a:lnTo>
                    <a:pt x="0" y="130429"/>
                  </a:lnTo>
                  <a:lnTo>
                    <a:pt x="16891" y="130429"/>
                  </a:lnTo>
                  <a:lnTo>
                    <a:pt x="0" y="130429"/>
                  </a:lnTo>
                  <a:moveTo>
                    <a:pt x="33909" y="130429"/>
                  </a:moveTo>
                  <a:lnTo>
                    <a:pt x="33909" y="584708"/>
                  </a:lnTo>
                  <a:lnTo>
                    <a:pt x="16891" y="584708"/>
                  </a:lnTo>
                  <a:lnTo>
                    <a:pt x="33909" y="584708"/>
                  </a:lnTo>
                  <a:cubicBezTo>
                    <a:pt x="33909" y="637413"/>
                    <a:pt x="78613" y="681355"/>
                    <a:pt x="135255" y="681355"/>
                  </a:cubicBezTo>
                  <a:lnTo>
                    <a:pt x="4396105" y="681355"/>
                  </a:lnTo>
                  <a:cubicBezTo>
                    <a:pt x="4452747" y="681355"/>
                    <a:pt x="4497451" y="637413"/>
                    <a:pt x="4497451" y="584708"/>
                  </a:cubicBezTo>
                  <a:lnTo>
                    <a:pt x="4497451" y="130429"/>
                  </a:lnTo>
                  <a:cubicBezTo>
                    <a:pt x="4497451" y="77724"/>
                    <a:pt x="4452747" y="33782"/>
                    <a:pt x="4396105" y="33782"/>
                  </a:cubicBezTo>
                  <a:lnTo>
                    <a:pt x="135255" y="33782"/>
                  </a:lnTo>
                  <a:lnTo>
                    <a:pt x="135255" y="16891"/>
                  </a:lnTo>
                  <a:lnTo>
                    <a:pt x="135255" y="33909"/>
                  </a:lnTo>
                  <a:cubicBezTo>
                    <a:pt x="78613" y="33909"/>
                    <a:pt x="33909" y="77851"/>
                    <a:pt x="33909" y="130556"/>
                  </a:cubicBezTo>
                  <a:close/>
                </a:path>
              </a:pathLst>
            </a:custGeom>
            <a:solidFill>
              <a:srgbClr val="FF6600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0"/>
              <a:ext cx="4531313" cy="715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spc="16">
                  <a:solidFill>
                    <a:srgbClr val="FFFFFF"/>
                  </a:solidFill>
                  <a:latin typeface="TT Rounds Condensed"/>
                </a:rPr>
                <a:t>Headroom for growth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396239" y="1141095"/>
            <a:ext cx="9751935" cy="749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22">
                <a:solidFill>
                  <a:srgbClr val="000000"/>
                </a:solidFill>
                <a:latin typeface="TT Rounds Condensed"/>
              </a:rPr>
              <a:t>Growing trend around healthy options and Singapore consumers have ability to pay for premium and innovative non-alcoholic spirts</a:t>
            </a: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0D115248-0314-F60B-68F4-875BF2470250}"/>
              </a:ext>
            </a:extLst>
          </p:cNvPr>
          <p:cNvSpPr txBox="1"/>
          <p:nvPr/>
        </p:nvSpPr>
        <p:spPr>
          <a:xfrm>
            <a:off x="304800" y="-52398"/>
            <a:ext cx="6585477" cy="1538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5400" dirty="0">
                <a:solidFill>
                  <a:srgbClr val="000000"/>
                </a:solidFill>
                <a:latin typeface="IBM Plex Sans"/>
              </a:rPr>
              <a:t>Big </a:t>
            </a:r>
            <a:r>
              <a:rPr lang="en-US" sz="5400" dirty="0">
                <a:solidFill>
                  <a:srgbClr val="000000"/>
                </a:solidFill>
                <a:latin typeface="IBM Plex Sans Bold"/>
              </a:rPr>
              <a:t>Picture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142544"/>
            <a:ext cx="18288000" cy="182556"/>
            <a:chOff x="0" y="0"/>
            <a:chExt cx="24384000" cy="2434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43459"/>
            </a:xfrm>
            <a:custGeom>
              <a:avLst/>
              <a:gdLst/>
              <a:ahLst/>
              <a:cxnLst/>
              <a:rect l="l" t="t" r="r" b="b"/>
              <a:pathLst>
                <a:path w="24384000" h="243459">
                  <a:moveTo>
                    <a:pt x="0" y="0"/>
                  </a:moveTo>
                  <a:lnTo>
                    <a:pt x="24384000" y="0"/>
                  </a:lnTo>
                  <a:lnTo>
                    <a:pt x="24384000" y="243459"/>
                  </a:lnTo>
                  <a:lnTo>
                    <a:pt x="0" y="243459"/>
                  </a:lnTo>
                  <a:close/>
                </a:path>
              </a:pathLst>
            </a:custGeom>
            <a:solidFill>
              <a:srgbClr val="F243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1243072" y="1009609"/>
            <a:ext cx="6016228" cy="129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200"/>
              </a:lnSpc>
            </a:pPr>
            <a:r>
              <a:rPr lang="en-US" sz="8500">
                <a:solidFill>
                  <a:srgbClr val="000000"/>
                </a:solidFill>
                <a:latin typeface="IBM Plex Sans Bold"/>
              </a:rPr>
              <a:t>Agenda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2594" y="3041704"/>
            <a:ext cx="16589166" cy="56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IBM Plex Sans Bold"/>
              </a:rPr>
              <a:t>Big Picture – Non-alcoholic spirit market and macro scenario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9238" y="4570095"/>
            <a:ext cx="14372722" cy="56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IBM Plex Sans Bold"/>
              </a:rPr>
              <a:t>Deep-dive: Scoping venues good fit for </a:t>
            </a:r>
            <a:r>
              <a:rPr lang="en-US" sz="3600">
                <a:solidFill>
                  <a:srgbClr val="FF6600"/>
                </a:solidFill>
                <a:latin typeface="IBM Plex Sans Bold Italics"/>
              </a:rPr>
              <a:t>‘Boozeless’</a:t>
            </a:r>
            <a:r>
              <a:rPr lang="en-US" sz="3600">
                <a:solidFill>
                  <a:srgbClr val="000000"/>
                </a:solidFill>
                <a:latin typeface="IBM Plex Sans Bold Italics"/>
              </a:rPr>
              <a:t>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0640" y="6017895"/>
            <a:ext cx="15892535" cy="56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IBM Plex Sans Bold"/>
              </a:rPr>
              <a:t>Top 20-25 priority venues for launch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8885" y="7511967"/>
            <a:ext cx="16797675" cy="56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IBM Plex Sans Bold"/>
              </a:rPr>
              <a:t>Insights to marketing activities for roll-out</a:t>
            </a:r>
          </a:p>
        </p:txBody>
      </p:sp>
      <p:sp>
        <p:nvSpPr>
          <p:cNvPr id="9" name="AutoShape 9"/>
          <p:cNvSpPr/>
          <p:nvPr/>
        </p:nvSpPr>
        <p:spPr>
          <a:xfrm rot="5323">
            <a:off x="527600" y="4073128"/>
            <a:ext cx="16401510" cy="0"/>
          </a:xfrm>
          <a:prstGeom prst="line">
            <a:avLst/>
          </a:prstGeom>
          <a:ln w="19050" cap="rnd">
            <a:solidFill>
              <a:srgbClr val="F796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5323">
            <a:off x="527600" y="5444728"/>
            <a:ext cx="16401510" cy="0"/>
          </a:xfrm>
          <a:prstGeom prst="line">
            <a:avLst/>
          </a:prstGeom>
          <a:ln w="19050" cap="rnd">
            <a:solidFill>
              <a:srgbClr val="F796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5323">
            <a:off x="527600" y="7054944"/>
            <a:ext cx="16401510" cy="0"/>
          </a:xfrm>
          <a:prstGeom prst="line">
            <a:avLst/>
          </a:prstGeom>
          <a:ln w="19050" cap="rnd">
            <a:solidFill>
              <a:srgbClr val="F796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323">
            <a:off x="527600" y="8721328"/>
            <a:ext cx="16401510" cy="0"/>
          </a:xfrm>
          <a:prstGeom prst="line">
            <a:avLst/>
          </a:prstGeom>
          <a:ln w="19050" cap="rnd">
            <a:solidFill>
              <a:srgbClr val="F7964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300843" y="3035693"/>
            <a:ext cx="841446" cy="808341"/>
            <a:chOff x="0" y="0"/>
            <a:chExt cx="1121928" cy="10777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21918" cy="1077849"/>
            </a:xfrm>
            <a:custGeom>
              <a:avLst/>
              <a:gdLst/>
              <a:ahLst/>
              <a:cxnLst/>
              <a:rect l="l" t="t" r="r" b="b"/>
              <a:pathLst>
                <a:path w="1121918" h="1077849">
                  <a:moveTo>
                    <a:pt x="0" y="0"/>
                  </a:moveTo>
                  <a:lnTo>
                    <a:pt x="0" y="1077849"/>
                  </a:lnTo>
                  <a:lnTo>
                    <a:pt x="1121918" y="1077849"/>
                  </a:lnTo>
                  <a:lnTo>
                    <a:pt x="1121918" y="0"/>
                  </a:lnTo>
                  <a:lnTo>
                    <a:pt x="0" y="0"/>
                  </a:lnTo>
                  <a:close/>
                  <a:moveTo>
                    <a:pt x="628396" y="906399"/>
                  </a:moveTo>
                  <a:lnTo>
                    <a:pt x="493522" y="906399"/>
                  </a:lnTo>
                  <a:lnTo>
                    <a:pt x="493522" y="171450"/>
                  </a:lnTo>
                  <a:lnTo>
                    <a:pt x="628396" y="171450"/>
                  </a:lnTo>
                  <a:lnTo>
                    <a:pt x="628396" y="906399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300843" y="4481202"/>
            <a:ext cx="841446" cy="797748"/>
            <a:chOff x="0" y="0"/>
            <a:chExt cx="1218252" cy="11549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18311" cy="1154938"/>
            </a:xfrm>
            <a:custGeom>
              <a:avLst/>
              <a:gdLst/>
              <a:ahLst/>
              <a:cxnLst/>
              <a:rect l="l" t="t" r="r" b="b"/>
              <a:pathLst>
                <a:path w="1218311" h="1154938">
                  <a:moveTo>
                    <a:pt x="0" y="0"/>
                  </a:moveTo>
                  <a:lnTo>
                    <a:pt x="0" y="1154938"/>
                  </a:lnTo>
                  <a:lnTo>
                    <a:pt x="1218311" y="1154938"/>
                  </a:lnTo>
                  <a:lnTo>
                    <a:pt x="1218311" y="0"/>
                  </a:lnTo>
                  <a:lnTo>
                    <a:pt x="0" y="0"/>
                  </a:lnTo>
                  <a:close/>
                  <a:moveTo>
                    <a:pt x="877570" y="832358"/>
                  </a:moveTo>
                  <a:lnTo>
                    <a:pt x="877570" y="971296"/>
                  </a:lnTo>
                  <a:lnTo>
                    <a:pt x="341122" y="971296"/>
                  </a:lnTo>
                  <a:lnTo>
                    <a:pt x="341122" y="508000"/>
                  </a:lnTo>
                  <a:lnTo>
                    <a:pt x="730631" y="508000"/>
                  </a:lnTo>
                  <a:lnTo>
                    <a:pt x="730631" y="322834"/>
                  </a:lnTo>
                  <a:lnTo>
                    <a:pt x="340741" y="322834"/>
                  </a:lnTo>
                  <a:lnTo>
                    <a:pt x="340741" y="183896"/>
                  </a:lnTo>
                  <a:lnTo>
                    <a:pt x="877189" y="183896"/>
                  </a:lnTo>
                  <a:lnTo>
                    <a:pt x="877570" y="647065"/>
                  </a:lnTo>
                  <a:lnTo>
                    <a:pt x="487807" y="647065"/>
                  </a:lnTo>
                  <a:lnTo>
                    <a:pt x="487807" y="832358"/>
                  </a:lnTo>
                  <a:lnTo>
                    <a:pt x="877570" y="832358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297632" y="5977936"/>
            <a:ext cx="818775" cy="763421"/>
            <a:chOff x="0" y="0"/>
            <a:chExt cx="1091700" cy="10178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91692" cy="1017905"/>
            </a:xfrm>
            <a:custGeom>
              <a:avLst/>
              <a:gdLst/>
              <a:ahLst/>
              <a:cxnLst/>
              <a:rect l="l" t="t" r="r" b="b"/>
              <a:pathLst>
                <a:path w="1091692" h="1017905">
                  <a:moveTo>
                    <a:pt x="0" y="0"/>
                  </a:moveTo>
                  <a:lnTo>
                    <a:pt x="0" y="1017905"/>
                  </a:lnTo>
                  <a:lnTo>
                    <a:pt x="1091692" y="1017905"/>
                  </a:lnTo>
                  <a:lnTo>
                    <a:pt x="1091692" y="0"/>
                  </a:lnTo>
                  <a:lnTo>
                    <a:pt x="0" y="0"/>
                  </a:lnTo>
                  <a:close/>
                  <a:moveTo>
                    <a:pt x="786257" y="855980"/>
                  </a:moveTo>
                  <a:lnTo>
                    <a:pt x="305435" y="855980"/>
                  </a:lnTo>
                  <a:lnTo>
                    <a:pt x="305435" y="733552"/>
                  </a:lnTo>
                  <a:lnTo>
                    <a:pt x="654939" y="733552"/>
                  </a:lnTo>
                  <a:lnTo>
                    <a:pt x="654939" y="570357"/>
                  </a:lnTo>
                  <a:lnTo>
                    <a:pt x="305435" y="570357"/>
                  </a:lnTo>
                  <a:lnTo>
                    <a:pt x="305435" y="447929"/>
                  </a:lnTo>
                  <a:lnTo>
                    <a:pt x="654939" y="447929"/>
                  </a:lnTo>
                  <a:lnTo>
                    <a:pt x="654939" y="284734"/>
                  </a:lnTo>
                  <a:lnTo>
                    <a:pt x="305435" y="284734"/>
                  </a:lnTo>
                  <a:lnTo>
                    <a:pt x="305435" y="162306"/>
                  </a:lnTo>
                  <a:lnTo>
                    <a:pt x="786257" y="162306"/>
                  </a:lnTo>
                  <a:lnTo>
                    <a:pt x="786257" y="855980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97632" y="7387581"/>
            <a:ext cx="818775" cy="734521"/>
            <a:chOff x="0" y="0"/>
            <a:chExt cx="1091700" cy="97936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91692" cy="979424"/>
            </a:xfrm>
            <a:custGeom>
              <a:avLst/>
              <a:gdLst/>
              <a:ahLst/>
              <a:cxnLst/>
              <a:rect l="l" t="t" r="r" b="b"/>
              <a:pathLst>
                <a:path w="1091692" h="979424">
                  <a:moveTo>
                    <a:pt x="0" y="0"/>
                  </a:moveTo>
                  <a:lnTo>
                    <a:pt x="0" y="979424"/>
                  </a:lnTo>
                  <a:lnTo>
                    <a:pt x="1091692" y="979424"/>
                  </a:lnTo>
                  <a:lnTo>
                    <a:pt x="1091692" y="0"/>
                  </a:lnTo>
                  <a:lnTo>
                    <a:pt x="0" y="0"/>
                  </a:lnTo>
                  <a:close/>
                  <a:moveTo>
                    <a:pt x="786384" y="823595"/>
                  </a:moveTo>
                  <a:lnTo>
                    <a:pt x="655066" y="823595"/>
                  </a:lnTo>
                  <a:lnTo>
                    <a:pt x="655066" y="549021"/>
                  </a:lnTo>
                  <a:lnTo>
                    <a:pt x="305308" y="549021"/>
                  </a:lnTo>
                  <a:lnTo>
                    <a:pt x="305308" y="156210"/>
                  </a:lnTo>
                  <a:lnTo>
                    <a:pt x="436626" y="156210"/>
                  </a:lnTo>
                  <a:lnTo>
                    <a:pt x="437007" y="431165"/>
                  </a:lnTo>
                  <a:lnTo>
                    <a:pt x="654685" y="431165"/>
                  </a:lnTo>
                  <a:lnTo>
                    <a:pt x="654685" y="156210"/>
                  </a:lnTo>
                  <a:lnTo>
                    <a:pt x="655066" y="156210"/>
                  </a:lnTo>
                  <a:lnTo>
                    <a:pt x="655066" y="155702"/>
                  </a:lnTo>
                  <a:lnTo>
                    <a:pt x="786384" y="155702"/>
                  </a:lnTo>
                  <a:lnTo>
                    <a:pt x="786384" y="823595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39700" y="7051768"/>
            <a:ext cx="17787168" cy="1990631"/>
            <a:chOff x="0" y="0"/>
            <a:chExt cx="23716224" cy="2654175"/>
          </a:xfrm>
        </p:grpSpPr>
        <p:sp>
          <p:nvSpPr>
            <p:cNvPr id="22" name="Freeform 22"/>
            <p:cNvSpPr/>
            <p:nvPr/>
          </p:nvSpPr>
          <p:spPr>
            <a:xfrm>
              <a:off x="16891" y="16891"/>
              <a:ext cx="23682452" cy="2620391"/>
            </a:xfrm>
            <a:custGeom>
              <a:avLst/>
              <a:gdLst/>
              <a:ahLst/>
              <a:cxnLst/>
              <a:rect l="l" t="t" r="r" b="b"/>
              <a:pathLst>
                <a:path w="23682452" h="2620391">
                  <a:moveTo>
                    <a:pt x="0" y="0"/>
                  </a:moveTo>
                  <a:lnTo>
                    <a:pt x="23682452" y="0"/>
                  </a:lnTo>
                  <a:lnTo>
                    <a:pt x="23682452" y="2620391"/>
                  </a:lnTo>
                  <a:lnTo>
                    <a:pt x="0" y="2620391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23716233" cy="2654173"/>
            </a:xfrm>
            <a:custGeom>
              <a:avLst/>
              <a:gdLst/>
              <a:ahLst/>
              <a:cxnLst/>
              <a:rect l="l" t="t" r="r" b="b"/>
              <a:pathLst>
                <a:path w="23716233" h="2654173">
                  <a:moveTo>
                    <a:pt x="16891" y="0"/>
                  </a:moveTo>
                  <a:lnTo>
                    <a:pt x="23699343" y="0"/>
                  </a:lnTo>
                  <a:cubicBezTo>
                    <a:pt x="23708740" y="0"/>
                    <a:pt x="23716233" y="7620"/>
                    <a:pt x="23716233" y="16891"/>
                  </a:cubicBezTo>
                  <a:lnTo>
                    <a:pt x="23716233" y="2637282"/>
                  </a:lnTo>
                  <a:cubicBezTo>
                    <a:pt x="23716233" y="2646680"/>
                    <a:pt x="23708613" y="2654173"/>
                    <a:pt x="23699343" y="2654173"/>
                  </a:cubicBezTo>
                  <a:lnTo>
                    <a:pt x="16891" y="2654173"/>
                  </a:lnTo>
                  <a:cubicBezTo>
                    <a:pt x="7493" y="2654173"/>
                    <a:pt x="0" y="2646553"/>
                    <a:pt x="0" y="2637282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637282"/>
                  </a:lnTo>
                  <a:lnTo>
                    <a:pt x="16891" y="2637282"/>
                  </a:lnTo>
                  <a:lnTo>
                    <a:pt x="16891" y="2620391"/>
                  </a:lnTo>
                  <a:lnTo>
                    <a:pt x="23699343" y="2620391"/>
                  </a:lnTo>
                  <a:lnTo>
                    <a:pt x="23699343" y="2637282"/>
                  </a:lnTo>
                  <a:lnTo>
                    <a:pt x="23682452" y="2637282"/>
                  </a:lnTo>
                  <a:lnTo>
                    <a:pt x="23682452" y="16891"/>
                  </a:lnTo>
                  <a:lnTo>
                    <a:pt x="23699343" y="16891"/>
                  </a:lnTo>
                  <a:lnTo>
                    <a:pt x="23699343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215900" y="2616200"/>
            <a:ext cx="17787168" cy="1493962"/>
            <a:chOff x="0" y="0"/>
            <a:chExt cx="23716224" cy="1991949"/>
          </a:xfrm>
        </p:grpSpPr>
        <p:sp>
          <p:nvSpPr>
            <p:cNvPr id="25" name="Freeform 25"/>
            <p:cNvSpPr/>
            <p:nvPr/>
          </p:nvSpPr>
          <p:spPr>
            <a:xfrm>
              <a:off x="16891" y="16891"/>
              <a:ext cx="23682452" cy="1958086"/>
            </a:xfrm>
            <a:custGeom>
              <a:avLst/>
              <a:gdLst/>
              <a:ahLst/>
              <a:cxnLst/>
              <a:rect l="l" t="t" r="r" b="b"/>
              <a:pathLst>
                <a:path w="23682452" h="1958086">
                  <a:moveTo>
                    <a:pt x="0" y="0"/>
                  </a:moveTo>
                  <a:lnTo>
                    <a:pt x="23682452" y="0"/>
                  </a:lnTo>
                  <a:lnTo>
                    <a:pt x="23682452" y="1958086"/>
                  </a:lnTo>
                  <a:lnTo>
                    <a:pt x="0" y="1958086"/>
                  </a:lnTo>
                  <a:close/>
                </a:path>
              </a:pathLst>
            </a:custGeom>
            <a:solidFill>
              <a:srgbClr val="FFFFFF">
                <a:alpha val="83922"/>
              </a:srgbClr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23716233" cy="1991868"/>
            </a:xfrm>
            <a:custGeom>
              <a:avLst/>
              <a:gdLst/>
              <a:ahLst/>
              <a:cxnLst/>
              <a:rect l="l" t="t" r="r" b="b"/>
              <a:pathLst>
                <a:path w="23716233" h="1991868">
                  <a:moveTo>
                    <a:pt x="16891" y="0"/>
                  </a:moveTo>
                  <a:lnTo>
                    <a:pt x="23699343" y="0"/>
                  </a:lnTo>
                  <a:cubicBezTo>
                    <a:pt x="23708740" y="0"/>
                    <a:pt x="23716233" y="7620"/>
                    <a:pt x="23716233" y="16891"/>
                  </a:cubicBezTo>
                  <a:lnTo>
                    <a:pt x="23716233" y="1974977"/>
                  </a:lnTo>
                  <a:cubicBezTo>
                    <a:pt x="23716233" y="1984375"/>
                    <a:pt x="23708613" y="1991868"/>
                    <a:pt x="23699343" y="1991868"/>
                  </a:cubicBezTo>
                  <a:lnTo>
                    <a:pt x="16891" y="1991868"/>
                  </a:lnTo>
                  <a:cubicBezTo>
                    <a:pt x="7493" y="1991868"/>
                    <a:pt x="0" y="1984248"/>
                    <a:pt x="0" y="1974977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974977"/>
                  </a:lnTo>
                  <a:lnTo>
                    <a:pt x="16891" y="1974977"/>
                  </a:lnTo>
                  <a:lnTo>
                    <a:pt x="16891" y="1958086"/>
                  </a:lnTo>
                  <a:lnTo>
                    <a:pt x="23699343" y="1958086"/>
                  </a:lnTo>
                  <a:lnTo>
                    <a:pt x="23699343" y="1974977"/>
                  </a:lnTo>
                  <a:lnTo>
                    <a:pt x="23682452" y="1974977"/>
                  </a:lnTo>
                  <a:lnTo>
                    <a:pt x="23682452" y="16891"/>
                  </a:lnTo>
                  <a:lnTo>
                    <a:pt x="23699343" y="16891"/>
                  </a:lnTo>
                  <a:lnTo>
                    <a:pt x="23699343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04800" y="1534784"/>
          <a:ext cx="17564100" cy="7950977"/>
        </p:xfrm>
        <a:graphic>
          <a:graphicData uri="http://schemas.openxmlformats.org/drawingml/2006/table">
            <a:tbl>
              <a:tblPr/>
              <a:tblGrid>
                <a:gridCol w="4542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21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7110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 spc="3">
                          <a:solidFill>
                            <a:srgbClr val="000000"/>
                          </a:solidFill>
                          <a:latin typeface="DejaVu Sans Bold"/>
                        </a:rPr>
                        <a:t>Parameter for </a:t>
                      </a:r>
                      <a:r>
                        <a:rPr lang="en-US" sz="2400" spc="3">
                          <a:solidFill>
                            <a:srgbClr val="FFFFFF"/>
                          </a:solidFill>
                          <a:latin typeface="DejaVu Sans Bold"/>
                        </a:rPr>
                        <a:t>Restaurant to</a:t>
                      </a:r>
                      <a:r>
                        <a:rPr lang="en-US" sz="2400" spc="3">
                          <a:solidFill>
                            <a:srgbClr val="000000"/>
                          </a:solidFill>
                          <a:latin typeface="DejaVu Sans Bold"/>
                        </a:rPr>
                        <a:t>:</a:t>
                      </a:r>
                      <a:endParaRPr lang="en-US" sz="1100"/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 spc="2">
                          <a:solidFill>
                            <a:srgbClr val="000000"/>
                          </a:solidFill>
                          <a:latin typeface="DejaVu Sans Bold"/>
                        </a:rPr>
                        <a:t>Criteria</a:t>
                      </a:r>
                      <a:endParaRPr lang="en-US" sz="1100"/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8508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 spc="2">
                          <a:solidFill>
                            <a:srgbClr val="000000"/>
                          </a:solidFill>
                          <a:latin typeface="DejaVu Sans Bold"/>
                        </a:rPr>
                        <a:t>Reach the Targeted audience/ Consumers</a:t>
                      </a:r>
                      <a:endParaRPr lang="en-US" sz="110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20"/>
                        </a:lnSpc>
                        <a:defRPr/>
                      </a:pPr>
                      <a:endParaRPr lang="en-US" sz="1100"/>
                    </a:p>
                    <a:p>
                      <a:pPr marL="193040" lvl="1" indent="-96520" algn="l">
                        <a:lnSpc>
                          <a:spcPts val="1920"/>
                        </a:lnSpc>
                        <a:buFont typeface="Arial"/>
                        <a:buChar char="•"/>
                      </a:pPr>
                      <a:r>
                        <a:rPr lang="en-US" sz="1600" spc="2">
                          <a:solidFill>
                            <a:srgbClr val="000000"/>
                          </a:solidFill>
                          <a:latin typeface="DejaVu Sans"/>
                        </a:rPr>
                        <a:t>Millennials  - (constituting 43% and 36% of the consumer base for non-alcoholic spirts in the US and Australia</a:t>
                      </a:r>
                    </a:p>
                    <a:p>
                      <a:pPr marL="193040" lvl="1" indent="-96520" algn="l">
                        <a:lnSpc>
                          <a:spcPts val="1920"/>
                        </a:lnSpc>
                        <a:buFont typeface="Arial"/>
                        <a:buChar char="•"/>
                      </a:pPr>
                      <a:r>
                        <a:rPr lang="en-US" sz="1600" spc="2">
                          <a:solidFill>
                            <a:srgbClr val="000000"/>
                          </a:solidFill>
                          <a:latin typeface="DejaVu Sans"/>
                        </a:rPr>
                        <a:t>GenZ – (First timers and future growth expected to be driven by GenZ consumers)</a:t>
                      </a:r>
                    </a:p>
                    <a:p>
                      <a:pPr marL="193040" lvl="1" indent="-96520" algn="l">
                        <a:lnSpc>
                          <a:spcPts val="1920"/>
                        </a:lnSpc>
                        <a:buFont typeface="Arial"/>
                        <a:buChar char="•"/>
                      </a:pPr>
                      <a:r>
                        <a:rPr lang="en-US" sz="1600" spc="2">
                          <a:solidFill>
                            <a:srgbClr val="000000"/>
                          </a:solidFill>
                          <a:latin typeface="DejaVu Sans"/>
                        </a:rPr>
                        <a:t>Female population (Research studies have shown that Female population play much larger role in this segment)</a:t>
                      </a:r>
                    </a:p>
                    <a:p>
                      <a:pPr marL="193040" lvl="1" indent="-96520" algn="l">
                        <a:lnSpc>
                          <a:spcPts val="1920"/>
                        </a:lnSpc>
                        <a:buFont typeface="Arial"/>
                        <a:buChar char="•"/>
                      </a:pPr>
                      <a:r>
                        <a:rPr lang="en-US" sz="1600" spc="2">
                          <a:solidFill>
                            <a:srgbClr val="000000"/>
                          </a:solidFill>
                          <a:latin typeface="DejaVu Sans"/>
                        </a:rPr>
                        <a:t>Gen X (Aspiring healthy lifestyle)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6655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 spc="2">
                          <a:solidFill>
                            <a:srgbClr val="000000"/>
                          </a:solidFill>
                          <a:latin typeface="DejaVu Sans Bold"/>
                        </a:rPr>
                        <a:t>Be able to communicate Product proposition:</a:t>
                      </a:r>
                      <a:endParaRPr lang="en-US" sz="110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7170" lvl="1" indent="-108585" algn="l">
                        <a:lnSpc>
                          <a:spcPts val="21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 spc="2">
                          <a:solidFill>
                            <a:srgbClr val="000000"/>
                          </a:solidFill>
                          <a:latin typeface="DejaVu Sans"/>
                        </a:rPr>
                        <a:t>Taste, experience and buzz element</a:t>
                      </a:r>
                      <a:endParaRPr lang="en-US" sz="1100"/>
                    </a:p>
                    <a:p>
                      <a:pPr marL="217170" lvl="1" indent="-108585" algn="l">
                        <a:lnSpc>
                          <a:spcPts val="2160"/>
                        </a:lnSpc>
                        <a:buFont typeface="Arial"/>
                        <a:buChar char="•"/>
                      </a:pPr>
                      <a:r>
                        <a:rPr lang="en-US" sz="1800" spc="2">
                          <a:solidFill>
                            <a:srgbClr val="000000"/>
                          </a:solidFill>
                          <a:latin typeface="DejaVu Sans"/>
                        </a:rPr>
                        <a:t>Premium offering and presentation</a:t>
                      </a:r>
                    </a:p>
                    <a:p>
                      <a:pPr marL="217170" lvl="1" indent="-108585" algn="l">
                        <a:lnSpc>
                          <a:spcPts val="2160"/>
                        </a:lnSpc>
                        <a:buFont typeface="Arial"/>
                        <a:buChar char="•"/>
                      </a:pPr>
                      <a:r>
                        <a:rPr lang="en-US" sz="1800" spc="2">
                          <a:solidFill>
                            <a:srgbClr val="000000"/>
                          </a:solidFill>
                          <a:latin typeface="DejaVu Sans"/>
                        </a:rPr>
                        <a:t>Trusted ingredients for healthy lifestyle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3888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 spc="2">
                          <a:solidFill>
                            <a:srgbClr val="000000"/>
                          </a:solidFill>
                          <a:latin typeface="DejaVu Sans Bold"/>
                        </a:rPr>
                        <a:t>Deliver product offerings and has potential for growth</a:t>
                      </a:r>
                      <a:endParaRPr lang="en-US" sz="110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7170" lvl="1" indent="-108585" algn="l">
                        <a:lnSpc>
                          <a:spcPts val="21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 spc="2">
                          <a:solidFill>
                            <a:srgbClr val="000000"/>
                          </a:solidFill>
                          <a:latin typeface="DejaVu Sans"/>
                        </a:rPr>
                        <a:t>Fine dining restaurants incl. Michelin Star and chain of restaurants meeting consumer landscape</a:t>
                      </a:r>
                      <a:endParaRPr lang="en-US" sz="1100"/>
                    </a:p>
                    <a:p>
                      <a:pPr marL="217170" lvl="1" indent="-108585" algn="l">
                        <a:lnSpc>
                          <a:spcPts val="2160"/>
                        </a:lnSpc>
                        <a:buFont typeface="Arial"/>
                        <a:buChar char="•"/>
                      </a:pPr>
                      <a:r>
                        <a:rPr lang="en-US" sz="1800" spc="2">
                          <a:solidFill>
                            <a:srgbClr val="000000"/>
                          </a:solidFill>
                          <a:latin typeface="DejaVu Sans"/>
                        </a:rPr>
                        <a:t>Bars</a:t>
                      </a:r>
                    </a:p>
                    <a:p>
                      <a:pPr marL="217170" lvl="1" indent="-108585" algn="l">
                        <a:lnSpc>
                          <a:spcPts val="2160"/>
                        </a:lnSpc>
                        <a:buFont typeface="Arial"/>
                        <a:buChar char="•"/>
                      </a:pPr>
                      <a:r>
                        <a:rPr lang="en-US" sz="1800" spc="2">
                          <a:solidFill>
                            <a:srgbClr val="000000"/>
                          </a:solidFill>
                          <a:latin typeface="DejaVu Sans"/>
                        </a:rPr>
                        <a:t>User rating more than 4 with minimum user review counts</a:t>
                      </a:r>
                    </a:p>
                    <a:p>
                      <a:pPr marL="217170" lvl="1" indent="-108585" algn="l">
                        <a:lnSpc>
                          <a:spcPts val="2160"/>
                        </a:lnSpc>
                        <a:buFont typeface="Arial"/>
                        <a:buChar char="•"/>
                      </a:pPr>
                      <a:r>
                        <a:rPr lang="en-US" sz="1800" spc="2">
                          <a:solidFill>
                            <a:srgbClr val="000000"/>
                          </a:solidFill>
                          <a:latin typeface="DejaVu Sans"/>
                        </a:rPr>
                        <a:t>Leverage restaurants with strong footfall and good presence during evening busy hours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7918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 spc="2">
                          <a:solidFill>
                            <a:srgbClr val="000000"/>
                          </a:solidFill>
                          <a:latin typeface="DejaVu Sans Bold"/>
                        </a:rPr>
                        <a:t>Meet geographical reach</a:t>
                      </a:r>
                      <a:endParaRPr lang="en-US" sz="110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7170" lvl="1" indent="-108585" algn="l">
                        <a:lnSpc>
                          <a:spcPts val="21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 spc="2">
                          <a:solidFill>
                            <a:srgbClr val="000000"/>
                          </a:solidFill>
                          <a:latin typeface="DejaVu Sans"/>
                        </a:rPr>
                        <a:t>Leverage strong presence of F&amp;B in Central zone of Singapore to maximise revenue</a:t>
                      </a:r>
                      <a:endParaRPr lang="en-US" sz="1100"/>
                    </a:p>
                    <a:p>
                      <a:pPr marL="217170" lvl="1" indent="-108585" algn="l">
                        <a:lnSpc>
                          <a:spcPts val="2160"/>
                        </a:lnSpc>
                        <a:buFont typeface="Arial"/>
                        <a:buChar char="•"/>
                      </a:pPr>
                      <a:r>
                        <a:rPr lang="en-US" sz="1800" spc="2">
                          <a:solidFill>
                            <a:srgbClr val="000000"/>
                          </a:solidFill>
                          <a:latin typeface="DejaVu Sans"/>
                        </a:rPr>
                        <a:t>Limited presence in other zones of Singapore to expand reach – leveraging chains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6898">
                <a:tc>
                  <a:txBody>
                    <a:bodyPr/>
                    <a:lstStyle/>
                    <a:p>
                      <a:pPr algn="l">
                        <a:lnSpc>
                          <a:spcPts val="2160"/>
                        </a:lnSpc>
                        <a:defRPr/>
                      </a:pPr>
                      <a:r>
                        <a:rPr lang="en-US" sz="1800" spc="2">
                          <a:solidFill>
                            <a:srgbClr val="000000"/>
                          </a:solidFill>
                          <a:latin typeface="DejaVu Sans Bold"/>
                        </a:rPr>
                        <a:t>Be brilliant at basics to support financials and supply chain metrics</a:t>
                      </a:r>
                      <a:endParaRPr lang="en-US" sz="110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17170" lvl="1" indent="-108585" algn="l">
                        <a:lnSpc>
                          <a:spcPts val="21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 spc="2">
                          <a:solidFill>
                            <a:srgbClr val="000000"/>
                          </a:solidFill>
                          <a:latin typeface="DejaVu Sans"/>
                        </a:rPr>
                        <a:t>Financial viability and tie up with restaurants for sustained growth</a:t>
                      </a:r>
                      <a:endParaRPr lang="en-US" sz="1100"/>
                    </a:p>
                    <a:p>
                      <a:pPr marL="217170" lvl="1" indent="-108585" algn="l">
                        <a:lnSpc>
                          <a:spcPts val="2160"/>
                        </a:lnSpc>
                        <a:buFont typeface="Arial"/>
                        <a:buChar char="•"/>
                      </a:pPr>
                      <a:r>
                        <a:rPr lang="en-US" sz="1800" spc="2">
                          <a:solidFill>
                            <a:srgbClr val="000000"/>
                          </a:solidFill>
                          <a:latin typeface="DejaVu Sans"/>
                        </a:rPr>
                        <a:t>Fixing supply chain metrics – incl. inventory, storage and any other specific requirements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304800" y="648080"/>
            <a:ext cx="17438477" cy="47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5">
                <a:solidFill>
                  <a:srgbClr val="000000"/>
                </a:solidFill>
                <a:latin typeface="DejaVu Sans Bold"/>
              </a:rPr>
              <a:t>Screening criteria for selecting the restaurants for product reach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52475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>
            <a:off x="10780692" y="1567461"/>
            <a:ext cx="5750855" cy="3576039"/>
          </a:xfrm>
          <a:custGeom>
            <a:avLst/>
            <a:gdLst/>
            <a:ahLst/>
            <a:cxnLst/>
            <a:rect l="l" t="t" r="r" b="b"/>
            <a:pathLst>
              <a:path w="5750855" h="3576039">
                <a:moveTo>
                  <a:pt x="0" y="0"/>
                </a:moveTo>
                <a:lnTo>
                  <a:pt x="5750855" y="0"/>
                </a:lnTo>
                <a:lnTo>
                  <a:pt x="5750855" y="3576039"/>
                </a:lnTo>
                <a:lnTo>
                  <a:pt x="0" y="3576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80692" y="6151603"/>
            <a:ext cx="5750855" cy="3576039"/>
          </a:xfrm>
          <a:custGeom>
            <a:avLst/>
            <a:gdLst/>
            <a:ahLst/>
            <a:cxnLst/>
            <a:rect l="l" t="t" r="r" b="b"/>
            <a:pathLst>
              <a:path w="5750855" h="3576039">
                <a:moveTo>
                  <a:pt x="0" y="0"/>
                </a:moveTo>
                <a:lnTo>
                  <a:pt x="5750855" y="0"/>
                </a:lnTo>
                <a:lnTo>
                  <a:pt x="5750855" y="3576039"/>
                </a:lnTo>
                <a:lnTo>
                  <a:pt x="0" y="3576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23637" y="983943"/>
            <a:ext cx="6053771" cy="388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 Bold"/>
              </a:rPr>
              <a:t>Venue Segment Distribution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032750"/>
            <a:ext cx="5243646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IBM Plex Sans"/>
              </a:rPr>
              <a:t>As the first step of narrowing down our target venues, we identify the key venue types to target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17857" y="955319"/>
            <a:ext cx="5638263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>
                <a:solidFill>
                  <a:srgbClr val="F24300"/>
                </a:solidFill>
                <a:latin typeface="IBM Plex Sans Bold"/>
              </a:rPr>
              <a:t>Inital Distribution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61561" y="5701388"/>
            <a:ext cx="5638263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>
                <a:solidFill>
                  <a:srgbClr val="F24300"/>
                </a:solidFill>
                <a:latin typeface="IBM Plex Sans Bold"/>
              </a:rPr>
              <a:t>Target Distribution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17857" y="6294478"/>
            <a:ext cx="3051914" cy="882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IBM Plex Sans"/>
              </a:rPr>
              <a:t>(Restaurants, Bars, Non Alcoholic Venues, and Entertainment)</a:t>
            </a:r>
          </a:p>
        </p:txBody>
      </p:sp>
      <p:sp>
        <p:nvSpPr>
          <p:cNvPr id="10" name="Freeform 10"/>
          <p:cNvSpPr/>
          <p:nvPr/>
        </p:nvSpPr>
        <p:spPr>
          <a:xfrm>
            <a:off x="8792940" y="3971502"/>
            <a:ext cx="1987752" cy="1470937"/>
          </a:xfrm>
          <a:custGeom>
            <a:avLst/>
            <a:gdLst/>
            <a:ahLst/>
            <a:cxnLst/>
            <a:rect l="l" t="t" r="r" b="b"/>
            <a:pathLst>
              <a:path w="1987752" h="1470937">
                <a:moveTo>
                  <a:pt x="0" y="0"/>
                </a:moveTo>
                <a:lnTo>
                  <a:pt x="1987752" y="0"/>
                </a:lnTo>
                <a:lnTo>
                  <a:pt x="1987752" y="1470936"/>
                </a:lnTo>
                <a:lnTo>
                  <a:pt x="0" y="1470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52475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>
            <a:off x="11069771" y="1755816"/>
            <a:ext cx="5461777" cy="3387684"/>
          </a:xfrm>
          <a:custGeom>
            <a:avLst/>
            <a:gdLst/>
            <a:ahLst/>
            <a:cxnLst/>
            <a:rect l="l" t="t" r="r" b="b"/>
            <a:pathLst>
              <a:path w="5461777" h="3387684">
                <a:moveTo>
                  <a:pt x="0" y="0"/>
                </a:moveTo>
                <a:lnTo>
                  <a:pt x="5461776" y="0"/>
                </a:lnTo>
                <a:lnTo>
                  <a:pt x="5461776" y="3387684"/>
                </a:lnTo>
                <a:lnTo>
                  <a:pt x="0" y="3387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36988" y="6284759"/>
            <a:ext cx="5694559" cy="3541033"/>
          </a:xfrm>
          <a:custGeom>
            <a:avLst/>
            <a:gdLst/>
            <a:ahLst/>
            <a:cxnLst/>
            <a:rect l="l" t="t" r="r" b="b"/>
            <a:pathLst>
              <a:path w="5694559" h="3541033">
                <a:moveTo>
                  <a:pt x="0" y="0"/>
                </a:moveTo>
                <a:lnTo>
                  <a:pt x="5694559" y="0"/>
                </a:lnTo>
                <a:lnTo>
                  <a:pt x="5694559" y="3541033"/>
                </a:lnTo>
                <a:lnTo>
                  <a:pt x="0" y="3541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792940" y="3971502"/>
            <a:ext cx="1987752" cy="1470937"/>
          </a:xfrm>
          <a:custGeom>
            <a:avLst/>
            <a:gdLst/>
            <a:ahLst/>
            <a:cxnLst/>
            <a:rect l="l" t="t" r="r" b="b"/>
            <a:pathLst>
              <a:path w="1987752" h="1470937">
                <a:moveTo>
                  <a:pt x="0" y="0"/>
                </a:moveTo>
                <a:lnTo>
                  <a:pt x="1987752" y="0"/>
                </a:lnTo>
                <a:lnTo>
                  <a:pt x="1987752" y="1470936"/>
                </a:lnTo>
                <a:lnTo>
                  <a:pt x="0" y="1470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3637" y="983943"/>
            <a:ext cx="6053771" cy="518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 Bold"/>
              </a:rPr>
              <a:t>Bayesian Weighted Rating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623175"/>
            <a:ext cx="5243646" cy="163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IBM Plex Sans"/>
              </a:rPr>
              <a:t>To increase usability of the review metric, we BPT to better map and predict average ratings for restaurants across the 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17857" y="955319"/>
            <a:ext cx="5638263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>
                <a:solidFill>
                  <a:srgbClr val="F24300"/>
                </a:solidFill>
                <a:latin typeface="IBM Plex Sans Bold"/>
              </a:rPr>
              <a:t>Inital Distribution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61561" y="5701388"/>
            <a:ext cx="5638263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>
                <a:solidFill>
                  <a:srgbClr val="F24300"/>
                </a:solidFill>
                <a:latin typeface="IBM Plex Sans Bold"/>
              </a:rPr>
              <a:t>Improved Distribution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1030</Words>
  <Application>Microsoft Office PowerPoint</Application>
  <PresentationFormat>Custom</PresentationFormat>
  <Paragraphs>152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5" baseType="lpstr">
      <vt:lpstr>IBM Plex Sans</vt:lpstr>
      <vt:lpstr>TT Rounds Condensed</vt:lpstr>
      <vt:lpstr>Arial Bold</vt:lpstr>
      <vt:lpstr>TT Rounds Condensed Bold Italics</vt:lpstr>
      <vt:lpstr>Arimo Bold</vt:lpstr>
      <vt:lpstr>IBM Plex Sans Bold Italics</vt:lpstr>
      <vt:lpstr>TT Rounds Condensed Italics</vt:lpstr>
      <vt:lpstr>Arimo</vt:lpstr>
      <vt:lpstr>Arial Italics</vt:lpstr>
      <vt:lpstr>Arimo Italics</vt:lpstr>
      <vt:lpstr>DejaVu Sans Bold</vt:lpstr>
      <vt:lpstr>Arial Bold Italics</vt:lpstr>
      <vt:lpstr>Calibri</vt:lpstr>
      <vt:lpstr>Arial</vt:lpstr>
      <vt:lpstr>DejaVu Sans</vt:lpstr>
      <vt:lpstr>IBM Plex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Jyotit Kaushal</dc:title>
  <dc:creator>Munish Kaushal</dc:creator>
  <cp:lastModifiedBy>Munish Kaushal</cp:lastModifiedBy>
  <cp:revision>3</cp:revision>
  <dcterms:created xsi:type="dcterms:W3CDTF">2006-08-16T00:00:00Z</dcterms:created>
  <dcterms:modified xsi:type="dcterms:W3CDTF">2024-04-15T05:28:50Z</dcterms:modified>
  <dc:identifier>DAGCdDr12cw</dc:identifier>
</cp:coreProperties>
</file>